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5"/>
  </p:notesMasterIdLst>
  <p:sldIdLst>
    <p:sldId id="256" r:id="rId3"/>
    <p:sldId id="257"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2" d="100"/>
          <a:sy n="92" d="100"/>
        </p:scale>
        <p:origin x="756" y="6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A0B3A0-6776-4A00-BA63-C79CD2304497}" type="datetimeFigureOut">
              <a:rPr lang="en-US" smtClean="0"/>
              <a:t>8/25/2021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F32B7F-30DC-4A83-A382-E683A9F2B227}" type="slidenum">
              <a:rPr lang="en-US" smtClean="0"/>
              <a:t>‹#›</a:t>
            </a:fld>
            <a:endParaRPr lang="en-US"/>
          </a:p>
        </p:txBody>
      </p:sp>
    </p:spTree>
    <p:extLst>
      <p:ext uri="{BB962C8B-B14F-4D97-AF65-F5344CB8AC3E}">
        <p14:creationId xmlns:p14="http://schemas.microsoft.com/office/powerpoint/2010/main" val="1715248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r>
              <a:rPr lang="en-US" dirty="0" smtClean="0">
                <a:solidFill>
                  <a:schemeClr val="tx1"/>
                </a:solidFill>
                <a:latin typeface="Times New Roman" panose="02020603050405020304" pitchFamily="18" charset="0"/>
                <a:cs typeface="Times New Roman" panose="02020603050405020304" pitchFamily="18" charset="0"/>
              </a:rPr>
              <a:t>Since government financial assistance for the poor was reduced to a limited-time, job-focused Temporary Assistance for Needy Families (TANF) project, drug abuse among welfare beneficiaries has resurfaced as a serious and contentious concern (ASPE, 2011). As a result, there have been intense legislative debates in recent years regarding assistance policies for individuals with drug delinquency convictions, as well as proposals to make drug testing admissible. The issue of whether or not to mandate drug testing for welfare recipients is controversial and emotionally fraught in the area of public policy and law. Both sides fight tooth and nail for their respective positions, resulting in a violent war for legal power. Drug testing laws for assistance users are also growing increasingly popular. According to the National Conference of State Legislatures, at least 17 states were working on drug-testing legislation for welfare users as of May 2016. (NCSL,</a:t>
            </a:r>
            <a:r>
              <a:rPr lang="en-US" baseline="0" dirty="0" smtClean="0">
                <a:solidFill>
                  <a:schemeClr val="tx1"/>
                </a:solidFill>
                <a:latin typeface="Times New Roman" panose="02020603050405020304" pitchFamily="18" charset="0"/>
                <a:cs typeface="Times New Roman" panose="02020603050405020304" pitchFamily="18" charset="0"/>
              </a:rPr>
              <a:t> </a:t>
            </a:r>
            <a:r>
              <a:rPr lang="en-US" baseline="0" dirty="0" err="1" smtClean="0">
                <a:solidFill>
                  <a:schemeClr val="tx1"/>
                </a:solidFill>
                <a:latin typeface="Times New Roman" panose="02020603050405020304" pitchFamily="18" charset="0"/>
                <a:cs typeface="Times New Roman" panose="02020603050405020304" pitchFamily="18" charset="0"/>
              </a:rPr>
              <a:t>n.d.</a:t>
            </a:r>
            <a:r>
              <a:rPr lang="en-US" dirty="0" smtClean="0">
                <a:solidFill>
                  <a:schemeClr val="tx1"/>
                </a:solidFill>
                <a:latin typeface="Times New Roman" panose="02020603050405020304" pitchFamily="18" charset="0"/>
                <a:cs typeface="Times New Roman" panose="02020603050405020304" pitchFamily="18" charset="0"/>
              </a:rPr>
              <a:t>). Therefore, this presentation will highlight both sides of the argument.</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1F32B7F-30DC-4A83-A382-E683A9F2B227}" type="slidenum">
              <a:rPr lang="en-US" smtClean="0"/>
              <a:t>2</a:t>
            </a:fld>
            <a:endParaRPr lang="en-US"/>
          </a:p>
        </p:txBody>
      </p:sp>
    </p:spTree>
    <p:extLst>
      <p:ext uri="{BB962C8B-B14F-4D97-AF65-F5344CB8AC3E}">
        <p14:creationId xmlns:p14="http://schemas.microsoft.com/office/powerpoint/2010/main" val="3296622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r>
              <a:rPr lang="en-US" dirty="0" smtClean="0">
                <a:solidFill>
                  <a:schemeClr val="tx1"/>
                </a:solidFill>
                <a:latin typeface="Times New Roman" panose="02020603050405020304" pitchFamily="18" charset="0"/>
                <a:cs typeface="Times New Roman" panose="02020603050405020304" pitchFamily="18" charset="0"/>
              </a:rPr>
              <a:t>The first discussion question I would like to pose is whether it is ethically moral to test welfare claimants for drugs. Although taxpayers have the right to question how their funds are used, I think that destructive drug testing is unethical. Similarly, welfare recipients are responsible for ensuring that they put the funds that they receive into good use. Therefore, as much as it would be fitting to ensure that the proper recipients receive assistance, I think it is essential to answer the question of destructive testing. The second important question would be what the objectives of welfare recipients drug testing are. Unfortunately, some legislatures might be pushing for the tests for their benefits, for instance, wiring the benefits for undeserving individuals or probably, trying to sabotage the recipients. Lastly, what evidence does the federal government have to justify drug testing against welfare recipients? It would be necessary for the federal government to outline unbiased reasons for the tests conducted.</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1F32B7F-30DC-4A83-A382-E683A9F2B227}" type="slidenum">
              <a:rPr lang="en-US" smtClean="0"/>
              <a:t>11</a:t>
            </a:fld>
            <a:endParaRPr lang="en-US"/>
          </a:p>
        </p:txBody>
      </p:sp>
    </p:spTree>
    <p:extLst>
      <p:ext uri="{BB962C8B-B14F-4D97-AF65-F5344CB8AC3E}">
        <p14:creationId xmlns:p14="http://schemas.microsoft.com/office/powerpoint/2010/main" val="25163282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r>
              <a:rPr lang="en-US" dirty="0" smtClean="0">
                <a:latin typeface="Times New Roman" panose="02020603050405020304" pitchFamily="18" charset="0"/>
                <a:cs typeface="Times New Roman" panose="02020603050405020304" pitchFamily="18" charset="0"/>
              </a:rPr>
              <a:t>The first main advantage of drug testing for welfare recipients is that taxpayers' funds are spent wisely and rationally. Few people whose taxes fund the welfare system would be receptive to the idea of their taxes being used to help people on welfare purchase drugs, so proponents of compulsory drug testing argue that frequent drug tests would guarantee that people on welfare were spending their money on food, accommodation, and other necessities rather than drugs. The second advantage is recognizing people who need drug addiction rehabilitation. Substance addiction is an issue that affects the entire society, not just those who abuse drugs. According to drug testing proponents, mandatory drug testing identifies individuals who can benefit from substance addiction treatment, allowing them to obtain assistance and saving money in the long run. This initiative would be beneficial to both the individuals, their families, and society because, in the long run, they become productive members of society.</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1F32B7F-30DC-4A83-A382-E683A9F2B227}" type="slidenum">
              <a:rPr lang="en-US" smtClean="0"/>
              <a:t>3</a:t>
            </a:fld>
            <a:endParaRPr lang="en-US"/>
          </a:p>
        </p:txBody>
      </p:sp>
    </p:spTree>
    <p:extLst>
      <p:ext uri="{BB962C8B-B14F-4D97-AF65-F5344CB8AC3E}">
        <p14:creationId xmlns:p14="http://schemas.microsoft.com/office/powerpoint/2010/main" val="2853048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r>
              <a:rPr lang="en-US" dirty="0" smtClean="0">
                <a:latin typeface="Times New Roman" panose="02020603050405020304" pitchFamily="18" charset="0"/>
                <a:cs typeface="Times New Roman" panose="02020603050405020304" pitchFamily="18" charset="0"/>
              </a:rPr>
              <a:t>The third benefit of drug testing for welfare recipients is that it avails alternative drug testing approaches. Consequently, even if universal drug testing of all welfare claimants is not cost-effective, a policy might be restructured such that, for instance, only those suspected of drug misuse are screened. Another advantage is that there is precedent in the employment market. Members of state legislatures have claimed that because businesses frequently demand drug testing, it is acceptable to require drug testing for welfare users. In addition, drug testing for welfare recipients discourages long-term welfare usage. This claim is substantial because increasing the criteria for receiving assistance encourages people to work and avoid the paperwork and other onerous bureaucratic procedures of receiving benefits. Therefore, engaging welfare recipients through this course encourages them to be more independent, which means the number of individuals receiving welfare will decrease subsequently. Furthermore, there is the need to employ these individuals so that they can be self-reliant.</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1F32B7F-30DC-4A83-A382-E683A9F2B227}" type="slidenum">
              <a:rPr lang="en-US" smtClean="0"/>
              <a:t>4</a:t>
            </a:fld>
            <a:endParaRPr lang="en-US"/>
          </a:p>
        </p:txBody>
      </p:sp>
    </p:spTree>
    <p:extLst>
      <p:ext uri="{BB962C8B-B14F-4D97-AF65-F5344CB8AC3E}">
        <p14:creationId xmlns:p14="http://schemas.microsoft.com/office/powerpoint/2010/main" val="2292124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r>
              <a:rPr lang="en-US" dirty="0" smtClean="0">
                <a:latin typeface="Times New Roman" panose="02020603050405020304" pitchFamily="18" charset="0"/>
                <a:cs typeface="Times New Roman" panose="02020603050405020304" pitchFamily="18" charset="0"/>
              </a:rPr>
              <a:t>On the contrary, the first disadvantage of drug testing for welfare recipients is poor stewardship of taxpayer funds. Drug tests are costly, and according to </a:t>
            </a:r>
            <a:r>
              <a:rPr lang="en-US" dirty="0" err="1" smtClean="0">
                <a:latin typeface="Times New Roman" panose="02020603050405020304" pitchFamily="18" charset="0"/>
                <a:cs typeface="Times New Roman" panose="02020603050405020304" pitchFamily="18" charset="0"/>
              </a:rPr>
              <a:t>ThinkProgress</a:t>
            </a:r>
            <a:r>
              <a:rPr lang="en-US" dirty="0" smtClean="0">
                <a:latin typeface="Times New Roman" panose="02020603050405020304" pitchFamily="18" charset="0"/>
                <a:cs typeface="Times New Roman" panose="02020603050405020304" pitchFamily="18" charset="0"/>
              </a:rPr>
              <a:t> statistics, drug testing cost more than $850,000 in 2015, resulting in 321 testing positive amongst more than 96,000 welfare claimants, 3000 of whom were tested. Proponents of mandatory drug testing say that the cost of the testing itself significantly exceeds the savings gained from testing. Also, the constitutional violation is another disadvantage of this approach. According to the National Conference of State Legislatures (NCSL), the Florida drug testing statute was overturned by the United States Circuit Court of Appeals since it violated people' constitutional right not to be subjected to unreasonable search and seizure. The third disadvantage is the downgrading of people's welfare. Advocates of drug testing legislation claim that mandating drug testing for welfare applicants perpetuates the perception that assistance clients are addicts and drug users. They contend that the truth, based on data released by states that undertake drug testing, is that very few (about 0.3 per cent in 2015, according to information reported by </a:t>
            </a:r>
            <a:r>
              <a:rPr lang="en-US" dirty="0" err="1" smtClean="0">
                <a:latin typeface="Times New Roman" panose="02020603050405020304" pitchFamily="18" charset="0"/>
                <a:cs typeface="Times New Roman" panose="02020603050405020304" pitchFamily="18" charset="0"/>
              </a:rPr>
              <a:t>ThinkProgress</a:t>
            </a:r>
            <a:r>
              <a:rPr lang="en-US" dirty="0" smtClean="0">
                <a:latin typeface="Times New Roman" panose="02020603050405020304" pitchFamily="18" charset="0"/>
                <a:cs typeface="Times New Roman" panose="02020603050405020304" pitchFamily="18" charset="0"/>
              </a:rPr>
              <a:t>) of these individuals are taking drugs.</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1F32B7F-30DC-4A83-A382-E683A9F2B227}" type="slidenum">
              <a:rPr lang="en-US" smtClean="0"/>
              <a:t>5</a:t>
            </a:fld>
            <a:endParaRPr lang="en-US"/>
          </a:p>
        </p:txBody>
      </p:sp>
    </p:spTree>
    <p:extLst>
      <p:ext uri="{BB962C8B-B14F-4D97-AF65-F5344CB8AC3E}">
        <p14:creationId xmlns:p14="http://schemas.microsoft.com/office/powerpoint/2010/main" val="41892954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r>
              <a:rPr lang="en-US" dirty="0" smtClean="0">
                <a:latin typeface="Times New Roman" panose="02020603050405020304" pitchFamily="18" charset="0"/>
                <a:cs typeface="Times New Roman" panose="02020603050405020304" pitchFamily="18" charset="0"/>
              </a:rPr>
              <a:t>The final disadvantage of drug testing for welfare recipients is the denial of welfare assistance to children. The Department of Health and Human Service maintain that children make up roughly 75% of Temporary Assistance for Needy Families (TANF) beneficiaries. When authorities refuse help to those who have positive drug tests, it is the children who suffer. Nonetheless, drug tests do not offer enough evidence to substantiate claims of child abuse or neglect, nor do they provide enough information to make choices regarding the disposition of a case. Therefore, integrating screening and evaluation methods, including risk assessment and safety assessments, is the most effective way of identifying a drug use disorder or determining if a child is at risk for ill-treatment or neglect. These tools include clinical instruments, random drug testing, self-reports, and </a:t>
            </a:r>
            <a:r>
              <a:rPr lang="en-US" dirty="0" err="1" smtClean="0">
                <a:latin typeface="Times New Roman" panose="02020603050405020304" pitchFamily="18" charset="0"/>
                <a:cs typeface="Times New Roman" panose="02020603050405020304" pitchFamily="18" charset="0"/>
              </a:rPr>
              <a:t>behavioural</a:t>
            </a:r>
            <a:r>
              <a:rPr lang="en-US" dirty="0" smtClean="0">
                <a:latin typeface="Times New Roman" panose="02020603050405020304" pitchFamily="18" charset="0"/>
                <a:cs typeface="Times New Roman" panose="02020603050405020304" pitchFamily="18" charset="0"/>
              </a:rPr>
              <a:t> indicator observations. Consequently, children stand the risk of being sent to foster care due to positive tests from their parents, which has adverse effects on their growth (</a:t>
            </a:r>
            <a:r>
              <a:rPr lang="en-US" sz="1200" dirty="0" smtClean="0">
                <a:latin typeface="Times New Roman" panose="02020603050405020304" pitchFamily="18" charset="0"/>
                <a:cs typeface="Times New Roman" panose="02020603050405020304" pitchFamily="18" charset="0"/>
              </a:rPr>
              <a:t>NCSACW, </a:t>
            </a:r>
            <a:r>
              <a:rPr lang="en-US" sz="1200" dirty="0" err="1" smtClean="0">
                <a:latin typeface="Times New Roman" panose="02020603050405020304" pitchFamily="18" charset="0"/>
                <a:cs typeface="Times New Roman" panose="02020603050405020304" pitchFamily="18" charset="0"/>
              </a:rPr>
              <a:t>n.d.</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1F32B7F-30DC-4A83-A382-E683A9F2B227}" type="slidenum">
              <a:rPr lang="en-US" smtClean="0"/>
              <a:t>6</a:t>
            </a:fld>
            <a:endParaRPr lang="en-US"/>
          </a:p>
        </p:txBody>
      </p:sp>
    </p:spTree>
    <p:extLst>
      <p:ext uri="{BB962C8B-B14F-4D97-AF65-F5344CB8AC3E}">
        <p14:creationId xmlns:p14="http://schemas.microsoft.com/office/powerpoint/2010/main" val="20494971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r>
              <a:rPr lang="en-US" dirty="0" smtClean="0">
                <a:latin typeface="Times New Roman" panose="02020603050405020304" pitchFamily="18" charset="0"/>
                <a:cs typeface="Times New Roman" panose="02020603050405020304" pitchFamily="18" charset="0"/>
              </a:rPr>
              <a:t>In my opinion, drug testing for welfare clients is not an ethical policy. Instead of implementing regulations that are likely to produce more harm than good, the national government should make drug management available to more people who choose to seek it. Similarly, excluding drug users from benefits may aid in the objective of reducing welfare expenditures spent on drugs. I also believe that the costs of accomplishing this aim would be far too high, preventing people from meeting their basic needs, exacerbating economic hardship and health issues, increasing crime as people seek alternate sources of help, and having negative implications for children. This strategy is the correct one to implement since denying individual’s assistance is likely to impair their capacity to find employment. Therefore, drug testing for welfare recipients should be abolished since when welfare beneficiaries are compelled to submit to drug testing, taxpayers in the general population may perceive this as a hint that most assistance recipients are cheats with drug issues. Thus, drug testing can stigmatize both criminals and non-offenders alike.</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1F32B7F-30DC-4A83-A382-E683A9F2B227}" type="slidenum">
              <a:rPr lang="en-US" smtClean="0"/>
              <a:t>7</a:t>
            </a:fld>
            <a:endParaRPr lang="en-US"/>
          </a:p>
        </p:txBody>
      </p:sp>
    </p:spTree>
    <p:extLst>
      <p:ext uri="{BB962C8B-B14F-4D97-AF65-F5344CB8AC3E}">
        <p14:creationId xmlns:p14="http://schemas.microsoft.com/office/powerpoint/2010/main" val="3529357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r>
              <a:rPr lang="en-US" dirty="0" smtClean="0">
                <a:latin typeface="Times New Roman" panose="02020603050405020304" pitchFamily="18" charset="0"/>
                <a:cs typeface="Times New Roman" panose="02020603050405020304" pitchFamily="18" charset="0"/>
              </a:rPr>
              <a:t>Although barring drug users from benefits would considerably aid in accomplishing the goal of reducing welfare dollars spent on drugs, the costs of attaining this goal would be far too high. As a result, because it focuses primarily on drug testing results, this viewpoint is consistent with the practical approach. Referring drug users to treatment, in my opinion, may assist in moderately reduce drug consumption and, as a result, welfare payments spent on drugs. Consequently, I believe that drug addicts should be subjected to treatment and should not be stigmatized, which is the case currently. However, based on the findings, it is uncertain if therapy will improve employability. Therefore, even if any of the moral grounds for drug testing are accepted, I argue that the current context in the United States makes the policy's execution unjust in reality. For starters, enforcing drug testing might exacerbate existing inequalities. Second, drug testing programs are likely to create moral duties that cannot be met under existing conditions.</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1F32B7F-30DC-4A83-A382-E683A9F2B227}" type="slidenum">
              <a:rPr lang="en-US" smtClean="0"/>
              <a:t>8</a:t>
            </a:fld>
            <a:endParaRPr lang="en-US"/>
          </a:p>
        </p:txBody>
      </p:sp>
    </p:spTree>
    <p:extLst>
      <p:ext uri="{BB962C8B-B14F-4D97-AF65-F5344CB8AC3E}">
        <p14:creationId xmlns:p14="http://schemas.microsoft.com/office/powerpoint/2010/main" val="37757535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r>
              <a:rPr lang="en-US" dirty="0" smtClean="0">
                <a:latin typeface="Times New Roman" panose="02020603050405020304" pitchFamily="18" charset="0"/>
                <a:cs typeface="Times New Roman" panose="02020603050405020304" pitchFamily="18" charset="0"/>
              </a:rPr>
              <a:t>To conclude, what is certain is that unless other employment restrictions are addressed, advances in these areas are unlikely to be particularly beneficial. The effects of treatment on child well-being are also controversial. Specific studies in the United States found an increased likelihood of child abuse accusations following parental counselling. Welfare drug testing systems, according to Monash University (2019), are more likely to increase rather than decrease total government spending. Although the evidence for the public health case exists, it is uncertain and complicated. This debate will not be addressed by ignoring the larger picture of necessary research. In terms of the economic reasoning, there is no reason to believe that the cancellation of welfare payments will offset the expenses of this program. Therefore, the whole aim of this trial is to gather the evidence that everyone is clamoring for. The government has pledged to conduct continuous evaluations of the program and its outcomes. However, this will only be effective if they answer the more fundamental issue they seek.</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1F32B7F-30DC-4A83-A382-E683A9F2B227}" type="slidenum">
              <a:rPr lang="en-US" smtClean="0"/>
              <a:t>9</a:t>
            </a:fld>
            <a:endParaRPr lang="en-US"/>
          </a:p>
        </p:txBody>
      </p:sp>
    </p:spTree>
    <p:extLst>
      <p:ext uri="{BB962C8B-B14F-4D97-AF65-F5344CB8AC3E}">
        <p14:creationId xmlns:p14="http://schemas.microsoft.com/office/powerpoint/2010/main" val="4106487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r>
              <a:rPr lang="en-US" dirty="0" smtClean="0">
                <a:latin typeface="Times New Roman" panose="02020603050405020304" pitchFamily="18" charset="0"/>
                <a:cs typeface="Times New Roman" panose="02020603050405020304" pitchFamily="18" charset="0"/>
              </a:rPr>
              <a:t>Similarly, despite some relatively positive effects, the costs and drawbacks to welfare recipients, drug users, and the broader public are too significant to warrant positive outcomes. Finally, the manifestation of expenses and ailments is more likely than realizing any beneficial effects based on the facts (Scope, 2018). Whereas drug testing for welfare users is challenging and highly emotional, it is hoped that through sustained effort and compromise, a resolution that is fair to all parties concerned may be developed. For instance, according to Florida law, applicants are liable for the expense of the screening. If they qualify for help, they may be able to recoup the expenditures. According to the legislation, applicants who fail the drug test may nominate another individual to receive benefits on their children's behalf. This individual must also submit to drug testing. Providing welfare recipients with alternatives should also be encouraged since they feel part of society.</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1F32B7F-30DC-4A83-A382-E683A9F2B227}" type="slidenum">
              <a:rPr lang="en-US" smtClean="0"/>
              <a:t>10</a:t>
            </a:fld>
            <a:endParaRPr lang="en-US"/>
          </a:p>
        </p:txBody>
      </p:sp>
    </p:spTree>
    <p:extLst>
      <p:ext uri="{BB962C8B-B14F-4D97-AF65-F5344CB8AC3E}">
        <p14:creationId xmlns:p14="http://schemas.microsoft.com/office/powerpoint/2010/main" val="17001852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9768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937D59-5EDB-4C39-B697-625748F703B6}" type="datetimeFigureOut">
              <a:rPr lang="en-US" smtClean="0"/>
              <a:t>8/25/2021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2403535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t>8/25/2021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5018249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t>8/25/2021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7224409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t>8/25/2021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28108716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t>8/25/2021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4240091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0"/>
            <a:ext cx="9144000" cy="884466"/>
          </a:xfrm>
          <a:prstGeom prst="rect">
            <a:avLst/>
          </a:prstGeom>
        </p:spPr>
        <p:txBody>
          <a:bodyPr anchor="ctr"/>
          <a:lstStyle>
            <a:lvl1pPr algn="l">
              <a:defRPr>
                <a:solidFill>
                  <a:schemeClr val="tx1">
                    <a:lumMod val="75000"/>
                    <a:lumOff val="25000"/>
                  </a:schemeClr>
                </a:solidFill>
                <a:latin typeface="Arial" pitchFamily="34" charset="0"/>
                <a:cs typeface="Arial" pitchFamily="34" charset="0"/>
              </a:defRPr>
            </a:lvl1pPr>
          </a:lstStyle>
          <a:p>
            <a:r>
              <a:rPr lang="en-US" altLang="ko-KR" dirty="0" smtClean="0"/>
              <a:t> Free PPT _ Click to add title</a:t>
            </a:r>
            <a:endParaRPr lang="ko-KR" altLang="en-US" dirty="0"/>
          </a:p>
        </p:txBody>
      </p:sp>
      <p:sp>
        <p:nvSpPr>
          <p:cNvPr id="4" name="Content Placeholder 2"/>
          <p:cNvSpPr>
            <a:spLocks noGrp="1"/>
          </p:cNvSpPr>
          <p:nvPr>
            <p:ph idx="1"/>
          </p:nvPr>
        </p:nvSpPr>
        <p:spPr>
          <a:xfrm>
            <a:off x="395536" y="1131590"/>
            <a:ext cx="8496944"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5" name="Content Placeholder 2"/>
          <p:cNvSpPr>
            <a:spLocks noGrp="1"/>
          </p:cNvSpPr>
          <p:nvPr>
            <p:ph idx="10"/>
          </p:nvPr>
        </p:nvSpPr>
        <p:spPr>
          <a:xfrm>
            <a:off x="405880" y="1808261"/>
            <a:ext cx="8496944" cy="2995737"/>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Tree>
    <p:extLst>
      <p:ext uri="{BB962C8B-B14F-4D97-AF65-F5344CB8AC3E}">
        <p14:creationId xmlns:p14="http://schemas.microsoft.com/office/powerpoint/2010/main" val="1146943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884466"/>
          </a:xfrm>
          <a:prstGeom prst="rect">
            <a:avLst/>
          </a:prstGeom>
        </p:spPr>
        <p:txBody>
          <a:bodyPr anchor="ctr"/>
          <a:lstStyle>
            <a:lvl1pPr algn="l">
              <a:defRPr>
                <a:solidFill>
                  <a:schemeClr val="tx1">
                    <a:lumMod val="75000"/>
                    <a:lumOff val="25000"/>
                  </a:schemeClr>
                </a:solidFill>
                <a:latin typeface="Arial" pitchFamily="34" charset="0"/>
                <a:cs typeface="Arial" pitchFamily="34" charset="0"/>
              </a:defRPr>
            </a:lvl1pPr>
          </a:lstStyle>
          <a:p>
            <a:r>
              <a:rPr lang="en-US" altLang="ko-KR" dirty="0" smtClean="0"/>
              <a:t>Free PPT _ Click to add title</a:t>
            </a:r>
            <a:endParaRPr lang="ko-KR" altLang="en-US" dirty="0"/>
          </a:p>
        </p:txBody>
      </p:sp>
      <p:sp>
        <p:nvSpPr>
          <p:cNvPr id="4" name="Content Placeholder 2"/>
          <p:cNvSpPr>
            <a:spLocks noGrp="1"/>
          </p:cNvSpPr>
          <p:nvPr>
            <p:ph idx="1"/>
          </p:nvPr>
        </p:nvSpPr>
        <p:spPr>
          <a:xfrm>
            <a:off x="1979712" y="987574"/>
            <a:ext cx="6912768"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5" name="Content Placeholder 2"/>
          <p:cNvSpPr>
            <a:spLocks noGrp="1"/>
          </p:cNvSpPr>
          <p:nvPr>
            <p:ph idx="10"/>
          </p:nvPr>
        </p:nvSpPr>
        <p:spPr>
          <a:xfrm>
            <a:off x="1990056" y="1664245"/>
            <a:ext cx="6912768" cy="2995737"/>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Tree>
    <p:extLst>
      <p:ext uri="{BB962C8B-B14F-4D97-AF65-F5344CB8AC3E}">
        <p14:creationId xmlns:p14="http://schemas.microsoft.com/office/powerpoint/2010/main" val="922808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t>8/25/2021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1895959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t>8/25/2021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815133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937D59-5EDB-4C39-B697-625748F703B6}" type="datetimeFigureOut">
              <a:rPr lang="en-US" smtClean="0"/>
              <a:t>8/25/2021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1860431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937D59-5EDB-4C39-B697-625748F703B6}" type="datetimeFigureOut">
              <a:rPr lang="en-US" smtClean="0"/>
              <a:t>8/25/2021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3505802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937D59-5EDB-4C39-B697-625748F703B6}" type="datetimeFigureOut">
              <a:rPr lang="en-US" smtClean="0"/>
              <a:t>8/25/2021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3538794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937D59-5EDB-4C39-B697-625748F703B6}" type="datetimeFigureOut">
              <a:rPr lang="en-US" smtClean="0"/>
              <a:t>8/25/2021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11505109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23917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Lst>
  <p:txStyles>
    <p:titleStyle>
      <a:lvl1pPr algn="ctr" defTabSz="914400" rtl="0" eaLnBrk="1" latinLnBrk="1" hangingPunct="1">
        <a:spcBef>
          <a:spcPct val="0"/>
        </a:spcBef>
        <a:buNone/>
        <a:defRPr sz="3600" b="1" kern="1200">
          <a:solidFill>
            <a:schemeClr val="tx1"/>
          </a:solidFill>
          <a:latin typeface="Arial" pitchFamily="34" charset="0"/>
          <a:ea typeface="+mj-ea"/>
          <a:cs typeface="Arial" pitchFamily="34" charset="0"/>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63937D59-5EDB-4C39-B697-625748F703B6}" type="datetimeFigureOut">
              <a:rPr lang="en-US" smtClean="0"/>
              <a:t>8/25/2021</a:t>
            </a:fld>
            <a:endParaRPr lang="en-US"/>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0F31DC1F-5561-484E-AB46-68C682854F61}" type="slidenum">
              <a:rPr lang="en-US" smtClean="0"/>
              <a:t>‹#›</a:t>
            </a:fld>
            <a:endParaRPr lang="en-US"/>
          </a:p>
        </p:txBody>
      </p:sp>
    </p:spTree>
    <p:extLst>
      <p:ext uri="{BB962C8B-B14F-4D97-AF65-F5344CB8AC3E}">
        <p14:creationId xmlns:p14="http://schemas.microsoft.com/office/powerpoint/2010/main" val="262123990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lens.monash.edu/@politics-society/2019/07/29/1375901/is-it-ethical-to-drug-test-welfare-recipients" TargetMode="External"/><Relationship Id="rId2" Type="http://schemas.openxmlformats.org/officeDocument/2006/relationships/hyperlink" Target="https://aspe.hhs.gov/reports/drug-testing-welfare-recipients-recent-proposals-continuing-controversies-0" TargetMode="External"/><Relationship Id="rId1" Type="http://schemas.openxmlformats.org/officeDocument/2006/relationships/slideLayout" Target="../slideLayouts/slideLayout2.xml"/><Relationship Id="rId5" Type="http://schemas.openxmlformats.org/officeDocument/2006/relationships/hyperlink" Target="https://ncsacw.samhsa.gov/topics/drug-testing-child-welfare.aspx" TargetMode="External"/><Relationship Id="rId4" Type="http://schemas.openxmlformats.org/officeDocument/2006/relationships/hyperlink" Target="https://www.ncsl.org/research/human-services/drug-testing-and-public-assistance.aspx"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25152" y="4142364"/>
            <a:ext cx="9144000" cy="1384995"/>
          </a:xfrm>
          <a:prstGeom prst="rect">
            <a:avLst/>
          </a:prstGeom>
          <a:noFill/>
        </p:spPr>
        <p:txBody>
          <a:bodyPr wrap="square">
            <a:spAutoFit/>
          </a:bodyPr>
          <a:lstStyle/>
          <a:p>
            <a:pPr algn="ctr" fontAlgn="auto">
              <a:spcBef>
                <a:spcPts val="0"/>
              </a:spcBef>
              <a:spcAft>
                <a:spcPts val="0"/>
              </a:spcAft>
              <a:defRPr/>
            </a:pPr>
            <a:r>
              <a:rPr lang="en-US" altLang="ko-KR" sz="2800" b="1" dirty="0" smtClean="0">
                <a:latin typeface="Times New Roman" panose="02020603050405020304" pitchFamily="18" charset="0"/>
                <a:cs typeface="Times New Roman" panose="02020603050405020304" pitchFamily="18" charset="0"/>
              </a:rPr>
              <a:t>Name:</a:t>
            </a:r>
            <a:endParaRPr lang="en-US" altLang="ko-KR" sz="2800" b="1" dirty="0">
              <a:latin typeface="Times New Roman" panose="02020603050405020304" pitchFamily="18" charset="0"/>
              <a:cs typeface="Times New Roman" panose="02020603050405020304" pitchFamily="18" charset="0"/>
            </a:endParaRPr>
          </a:p>
          <a:p>
            <a:pPr algn="ctr" fontAlgn="auto">
              <a:spcBef>
                <a:spcPts val="0"/>
              </a:spcBef>
              <a:spcAft>
                <a:spcPts val="0"/>
              </a:spcAft>
              <a:defRPr/>
            </a:pPr>
            <a:r>
              <a:rPr lang="en-US" altLang="ko-KR" sz="2800" b="1" dirty="0" smtClean="0">
                <a:latin typeface="Times New Roman" panose="02020603050405020304" pitchFamily="18" charset="0"/>
                <a:cs typeface="Times New Roman" panose="02020603050405020304" pitchFamily="18" charset="0"/>
              </a:rPr>
              <a:t>Date:</a:t>
            </a:r>
            <a:endParaRPr lang="en-US" altLang="ko-KR" sz="2800" b="1" dirty="0">
              <a:latin typeface="Times New Roman" panose="02020603050405020304" pitchFamily="18" charset="0"/>
              <a:cs typeface="Times New Roman" panose="02020603050405020304" pitchFamily="18" charset="0"/>
            </a:endParaRPr>
          </a:p>
          <a:p>
            <a:pPr algn="ctr" fontAlgn="auto">
              <a:spcBef>
                <a:spcPts val="0"/>
              </a:spcBef>
              <a:spcAft>
                <a:spcPts val="0"/>
              </a:spcAft>
              <a:defRPr/>
            </a:pPr>
            <a:r>
              <a:rPr lang="en-US" altLang="ko-KR" sz="2800" b="1" dirty="0">
                <a:latin typeface="Times New Roman" panose="02020603050405020304" pitchFamily="18" charset="0"/>
                <a:cs typeface="Times New Roman" panose="02020603050405020304" pitchFamily="18" charset="0"/>
              </a:rPr>
              <a:t>    </a:t>
            </a:r>
          </a:p>
        </p:txBody>
      </p:sp>
      <p:sp>
        <p:nvSpPr>
          <p:cNvPr id="21" name="TextBox 1"/>
          <p:cNvSpPr txBox="1">
            <a:spLocks noChangeArrowheads="1"/>
          </p:cNvSpPr>
          <p:nvPr/>
        </p:nvSpPr>
        <p:spPr bwMode="auto">
          <a:xfrm>
            <a:off x="0" y="3617606"/>
            <a:ext cx="9144000" cy="523220"/>
          </a:xfrm>
          <a:prstGeom prst="rect">
            <a:avLst/>
          </a:prstGeom>
          <a:noFill/>
          <a:ln w="9525">
            <a:noFill/>
            <a:miter lim="800000"/>
            <a:headEnd/>
            <a:tailEnd/>
          </a:ln>
        </p:spPr>
        <p:txBody>
          <a:bodyPr wrap="square">
            <a:spAutoFit/>
          </a:bodyPr>
          <a:lstStyle/>
          <a:p>
            <a:pPr algn="ctr"/>
            <a:r>
              <a:rPr lang="en-US" altLang="ko-KR" sz="2800" b="1" dirty="0">
                <a:latin typeface="Times New Roman" panose="02020603050405020304" pitchFamily="18" charset="0"/>
                <a:ea typeface="맑은 고딕" pitchFamily="50" charset="-127"/>
                <a:cs typeface="Times New Roman" panose="02020603050405020304" pitchFamily="18" charset="0"/>
              </a:rPr>
              <a:t>Ethics Research on Drug Testing Welfare Recipients</a:t>
            </a:r>
          </a:p>
        </p:txBody>
      </p:sp>
    </p:spTree>
    <p:extLst>
      <p:ext uri="{BB962C8B-B14F-4D97-AF65-F5344CB8AC3E}">
        <p14:creationId xmlns:p14="http://schemas.microsoft.com/office/powerpoint/2010/main" val="3034478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latin typeface="Times New Roman" panose="02020603050405020304" pitchFamily="18" charset="0"/>
                <a:cs typeface="Times New Roman" panose="02020603050405020304" pitchFamily="18" charset="0"/>
              </a:rPr>
              <a:t>Cont..</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idx="10"/>
          </p:nvPr>
        </p:nvSpPr>
        <p:spPr>
          <a:xfrm>
            <a:off x="-14486" y="932910"/>
            <a:ext cx="8964488" cy="4104456"/>
          </a:xfrm>
        </p:spPr>
        <p:txBody>
          <a:bodyPr/>
          <a:lstStyle/>
          <a:p>
            <a:pPr marL="285750" indent="-285750">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The costs and drawbacks of the program on welfare </a:t>
            </a:r>
            <a:r>
              <a:rPr lang="en-US" sz="2000" dirty="0" smtClean="0">
                <a:solidFill>
                  <a:schemeClr val="tx1"/>
                </a:solidFill>
                <a:latin typeface="Times New Roman" panose="02020603050405020304" pitchFamily="18" charset="0"/>
                <a:cs typeface="Times New Roman" panose="02020603050405020304" pitchFamily="18" charset="0"/>
              </a:rPr>
              <a:t>receivers, drug addicts, </a:t>
            </a:r>
            <a:r>
              <a:rPr lang="en-US" sz="2000" dirty="0">
                <a:solidFill>
                  <a:schemeClr val="tx1"/>
                </a:solidFill>
                <a:latin typeface="Times New Roman" panose="02020603050405020304" pitchFamily="18" charset="0"/>
                <a:cs typeface="Times New Roman" panose="02020603050405020304" pitchFamily="18" charset="0"/>
              </a:rPr>
              <a:t>and the broader </a:t>
            </a:r>
            <a:r>
              <a:rPr lang="en-US" sz="2000" dirty="0" smtClean="0">
                <a:solidFill>
                  <a:schemeClr val="tx1"/>
                </a:solidFill>
                <a:latin typeface="Times New Roman" panose="02020603050405020304" pitchFamily="18" charset="0"/>
                <a:cs typeface="Times New Roman" panose="02020603050405020304" pitchFamily="18" charset="0"/>
              </a:rPr>
              <a:t>community </a:t>
            </a:r>
            <a:r>
              <a:rPr lang="en-US" sz="2000" dirty="0">
                <a:solidFill>
                  <a:schemeClr val="tx1"/>
                </a:solidFill>
                <a:latin typeface="Times New Roman" panose="02020603050405020304" pitchFamily="18" charset="0"/>
                <a:cs typeface="Times New Roman" panose="02020603050405020304" pitchFamily="18" charset="0"/>
              </a:rPr>
              <a:t>are too large to warrant </a:t>
            </a:r>
            <a:r>
              <a:rPr lang="en-US" sz="2000" dirty="0" smtClean="0">
                <a:solidFill>
                  <a:schemeClr val="tx1"/>
                </a:solidFill>
                <a:latin typeface="Times New Roman" panose="02020603050405020304" pitchFamily="18" charset="0"/>
                <a:cs typeface="Times New Roman" panose="02020603050405020304" pitchFamily="18" charset="0"/>
              </a:rPr>
              <a:t>slight </a:t>
            </a:r>
            <a:r>
              <a:rPr lang="en-US" sz="2000" dirty="0">
                <a:solidFill>
                  <a:schemeClr val="tx1"/>
                </a:solidFill>
                <a:latin typeface="Times New Roman" panose="02020603050405020304" pitchFamily="18" charset="0"/>
                <a:cs typeface="Times New Roman" panose="02020603050405020304" pitchFamily="18" charset="0"/>
              </a:rPr>
              <a:t>positive </a:t>
            </a:r>
            <a:r>
              <a:rPr lang="en-US" sz="2000" dirty="0" smtClean="0">
                <a:solidFill>
                  <a:schemeClr val="tx1"/>
                </a:solidFill>
                <a:latin typeface="Times New Roman" panose="02020603050405020304" pitchFamily="18" charset="0"/>
                <a:cs typeface="Times New Roman" panose="02020603050405020304" pitchFamily="18" charset="0"/>
              </a:rPr>
              <a:t>outcomes</a:t>
            </a:r>
          </a:p>
          <a:p>
            <a:pPr marL="285750" indent="-285750">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B</a:t>
            </a:r>
            <a:r>
              <a:rPr lang="en-US" sz="2000" dirty="0" smtClean="0">
                <a:solidFill>
                  <a:schemeClr val="tx1"/>
                </a:solidFill>
                <a:latin typeface="Times New Roman" panose="02020603050405020304" pitchFamily="18" charset="0"/>
                <a:cs typeface="Times New Roman" panose="02020603050405020304" pitchFamily="18" charset="0"/>
              </a:rPr>
              <a:t>ased </a:t>
            </a:r>
            <a:r>
              <a:rPr lang="en-US" sz="2000" dirty="0">
                <a:solidFill>
                  <a:schemeClr val="tx1"/>
                </a:solidFill>
                <a:latin typeface="Times New Roman" panose="02020603050405020304" pitchFamily="18" charset="0"/>
                <a:cs typeface="Times New Roman" panose="02020603050405020304" pitchFamily="18" charset="0"/>
              </a:rPr>
              <a:t>on the facts, the manifestation of expenses and ailments is </a:t>
            </a:r>
            <a:r>
              <a:rPr lang="en-US" sz="2000" dirty="0" smtClean="0">
                <a:solidFill>
                  <a:schemeClr val="tx1"/>
                </a:solidFill>
                <a:latin typeface="Times New Roman" panose="02020603050405020304" pitchFamily="18" charset="0"/>
                <a:cs typeface="Times New Roman" panose="02020603050405020304" pitchFamily="18" charset="0"/>
              </a:rPr>
              <a:t>further </a:t>
            </a:r>
            <a:r>
              <a:rPr lang="en-US" sz="2000" dirty="0">
                <a:solidFill>
                  <a:schemeClr val="tx1"/>
                </a:solidFill>
                <a:latin typeface="Times New Roman" panose="02020603050405020304" pitchFamily="18" charset="0"/>
                <a:cs typeface="Times New Roman" panose="02020603050405020304" pitchFamily="18" charset="0"/>
              </a:rPr>
              <a:t>likely  </a:t>
            </a:r>
            <a:r>
              <a:rPr lang="en-US" sz="2000" dirty="0" smtClean="0">
                <a:solidFill>
                  <a:schemeClr val="tx1"/>
                </a:solidFill>
                <a:latin typeface="Times New Roman" panose="02020603050405020304" pitchFamily="18" charset="0"/>
                <a:cs typeface="Times New Roman" panose="02020603050405020304" pitchFamily="18" charset="0"/>
              </a:rPr>
              <a:t>compared to the </a:t>
            </a:r>
            <a:r>
              <a:rPr lang="en-US" sz="2000" dirty="0">
                <a:solidFill>
                  <a:schemeClr val="tx1"/>
                </a:solidFill>
                <a:latin typeface="Times New Roman" panose="02020603050405020304" pitchFamily="18" charset="0"/>
                <a:cs typeface="Times New Roman" panose="02020603050405020304" pitchFamily="18" charset="0"/>
              </a:rPr>
              <a:t>realization of any </a:t>
            </a:r>
            <a:r>
              <a:rPr lang="en-US" sz="2000" dirty="0" smtClean="0">
                <a:solidFill>
                  <a:schemeClr val="tx1"/>
                </a:solidFill>
                <a:latin typeface="Times New Roman" panose="02020603050405020304" pitchFamily="18" charset="0"/>
                <a:cs typeface="Times New Roman" panose="02020603050405020304" pitchFamily="18" charset="0"/>
              </a:rPr>
              <a:t>affirmative effects</a:t>
            </a:r>
          </a:p>
          <a:p>
            <a:pPr marL="285750" indent="-285750">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Drug </a:t>
            </a:r>
            <a:r>
              <a:rPr lang="en-US" sz="2000" dirty="0" smtClean="0">
                <a:solidFill>
                  <a:schemeClr val="tx1"/>
                </a:solidFill>
                <a:latin typeface="Times New Roman" panose="02020603050405020304" pitchFamily="18" charset="0"/>
                <a:cs typeface="Times New Roman" panose="02020603050405020304" pitchFamily="18" charset="0"/>
              </a:rPr>
              <a:t>analysis </a:t>
            </a:r>
            <a:r>
              <a:rPr lang="en-US" sz="2000" dirty="0">
                <a:solidFill>
                  <a:schemeClr val="tx1"/>
                </a:solidFill>
                <a:latin typeface="Times New Roman" panose="02020603050405020304" pitchFamily="18" charset="0"/>
                <a:cs typeface="Times New Roman" panose="02020603050405020304" pitchFamily="18" charset="0"/>
              </a:rPr>
              <a:t>for assistance claimants is a tough and emotionally sensitive </a:t>
            </a:r>
            <a:r>
              <a:rPr lang="en-US" sz="2000" dirty="0" smtClean="0">
                <a:solidFill>
                  <a:schemeClr val="tx1"/>
                </a:solidFill>
                <a:latin typeface="Times New Roman" panose="02020603050405020304" pitchFamily="18" charset="0"/>
                <a:cs typeface="Times New Roman" panose="02020603050405020304" pitchFamily="18" charset="0"/>
              </a:rPr>
              <a:t>issue </a:t>
            </a:r>
            <a:r>
              <a:rPr lang="en-US" sz="2000" dirty="0" smtClean="0">
                <a:solidFill>
                  <a:schemeClr val="tx1"/>
                </a:solidFill>
                <a:latin typeface="Times New Roman" panose="02020603050405020304" pitchFamily="18" charset="0"/>
                <a:cs typeface="Times New Roman" panose="02020603050405020304" pitchFamily="18" charset="0"/>
              </a:rPr>
              <a:t>(</a:t>
            </a:r>
            <a:r>
              <a:rPr lang="en-US" sz="2000" dirty="0" smtClean="0">
                <a:solidFill>
                  <a:schemeClr val="tx1"/>
                </a:solidFill>
                <a:latin typeface="Times New Roman" panose="02020603050405020304" pitchFamily="18" charset="0"/>
                <a:cs typeface="Times New Roman" panose="02020603050405020304" pitchFamily="18" charset="0"/>
              </a:rPr>
              <a:t>Scope, 2018)</a:t>
            </a:r>
          </a:p>
          <a:p>
            <a:pPr marL="285750" indent="-285750">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With sustained effort and compromise, it is hoped that a </a:t>
            </a:r>
            <a:r>
              <a:rPr lang="en-US" sz="2000" dirty="0" smtClean="0">
                <a:solidFill>
                  <a:schemeClr val="tx1"/>
                </a:solidFill>
                <a:latin typeface="Times New Roman" panose="02020603050405020304" pitchFamily="18" charset="0"/>
                <a:cs typeface="Times New Roman" panose="02020603050405020304" pitchFamily="18" charset="0"/>
              </a:rPr>
              <a:t>resolution </a:t>
            </a:r>
            <a:r>
              <a:rPr lang="en-US" sz="2000" dirty="0">
                <a:solidFill>
                  <a:schemeClr val="tx1"/>
                </a:solidFill>
                <a:latin typeface="Times New Roman" panose="02020603050405020304" pitchFamily="18" charset="0"/>
                <a:cs typeface="Times New Roman" panose="02020603050405020304" pitchFamily="18" charset="0"/>
              </a:rPr>
              <a:t>that is </a:t>
            </a:r>
            <a:endParaRPr lang="en-US" sz="2000" dirty="0" smtClean="0">
              <a:solidFill>
                <a:schemeClr val="tx1"/>
              </a:solidFill>
              <a:latin typeface="Times New Roman" panose="02020603050405020304" pitchFamily="18" charset="0"/>
              <a:cs typeface="Times New Roman" panose="02020603050405020304" pitchFamily="18" charset="0"/>
            </a:endParaRPr>
          </a:p>
          <a:p>
            <a:pPr>
              <a:lnSpc>
                <a:spcPct val="150000"/>
              </a:lnSpc>
            </a:pPr>
            <a:r>
              <a:rPr lang="en-US" sz="2000" dirty="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equitable </a:t>
            </a:r>
            <a:r>
              <a:rPr lang="en-US" sz="2000" dirty="0">
                <a:solidFill>
                  <a:schemeClr val="tx1"/>
                </a:solidFill>
                <a:latin typeface="Times New Roman" panose="02020603050405020304" pitchFamily="18" charset="0"/>
                <a:cs typeface="Times New Roman" panose="02020603050405020304" pitchFamily="18" charset="0"/>
              </a:rPr>
              <a:t>to </a:t>
            </a:r>
            <a:r>
              <a:rPr lang="en-US" sz="2000" dirty="0" smtClean="0">
                <a:solidFill>
                  <a:schemeClr val="tx1"/>
                </a:solidFill>
                <a:latin typeface="Times New Roman" panose="02020603050405020304" pitchFamily="18" charset="0"/>
                <a:cs typeface="Times New Roman" panose="02020603050405020304" pitchFamily="18" charset="0"/>
              </a:rPr>
              <a:t>all associations involved </a:t>
            </a:r>
            <a:r>
              <a:rPr lang="en-US" sz="2000" dirty="0">
                <a:solidFill>
                  <a:schemeClr val="tx1"/>
                </a:solidFill>
                <a:latin typeface="Times New Roman" panose="02020603050405020304" pitchFamily="18" charset="0"/>
                <a:cs typeface="Times New Roman" panose="02020603050405020304" pitchFamily="18" charset="0"/>
              </a:rPr>
              <a:t>may be </a:t>
            </a:r>
            <a:r>
              <a:rPr lang="en-US" sz="2000" dirty="0" smtClean="0">
                <a:solidFill>
                  <a:schemeClr val="tx1"/>
                </a:solidFill>
                <a:latin typeface="Times New Roman" panose="02020603050405020304" pitchFamily="18" charset="0"/>
                <a:cs typeface="Times New Roman" panose="02020603050405020304" pitchFamily="18" charset="0"/>
              </a:rPr>
              <a:t>developed</a:t>
            </a:r>
          </a:p>
          <a:p>
            <a:pPr marL="285750" indent="-285750">
              <a:lnSpc>
                <a:spcPct val="150000"/>
              </a:lnSpc>
              <a:buFont typeface="Arial" panose="020B0604020202020204" pitchFamily="34" charset="0"/>
              <a:buChar char="•"/>
            </a:pP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94839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latin typeface="Times New Roman" panose="02020603050405020304" pitchFamily="18" charset="0"/>
                <a:cs typeface="Times New Roman" panose="02020603050405020304" pitchFamily="18" charset="0"/>
              </a:rPr>
              <a:t>Discussion Questions</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idx="10"/>
          </p:nvPr>
        </p:nvSpPr>
        <p:spPr>
          <a:xfrm>
            <a:off x="1615108" y="1275606"/>
            <a:ext cx="7061348" cy="2995737"/>
          </a:xfrm>
        </p:spPr>
        <p:txBody>
          <a:bodyPr/>
          <a:lstStyle/>
          <a:p>
            <a:pPr marL="285750" indent="-285750">
              <a:lnSpc>
                <a:spcPct val="150000"/>
              </a:lnSpc>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Is </a:t>
            </a:r>
            <a:r>
              <a:rPr lang="en-US" sz="2000" dirty="0">
                <a:solidFill>
                  <a:schemeClr val="tx1"/>
                </a:solidFill>
                <a:latin typeface="Times New Roman" panose="02020603050405020304" pitchFamily="18" charset="0"/>
                <a:cs typeface="Times New Roman" panose="02020603050405020304" pitchFamily="18" charset="0"/>
              </a:rPr>
              <a:t>it ethical to test welfare claimants for drugs</a:t>
            </a:r>
            <a:r>
              <a:rPr lang="en-US" sz="2000" dirty="0" smtClean="0">
                <a:solidFill>
                  <a:schemeClr val="tx1"/>
                </a:solidFill>
                <a:latin typeface="Times New Roman" panose="02020603050405020304" pitchFamily="18" charset="0"/>
                <a:cs typeface="Times New Roman" panose="02020603050405020304" pitchFamily="18" charset="0"/>
              </a:rPr>
              <a:t>?</a:t>
            </a:r>
          </a:p>
          <a:p>
            <a:pPr marL="285750" indent="-285750">
              <a:lnSpc>
                <a:spcPct val="150000"/>
              </a:lnSpc>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What are </a:t>
            </a:r>
            <a:r>
              <a:rPr lang="en-US" sz="2000" dirty="0">
                <a:solidFill>
                  <a:schemeClr val="tx1"/>
                </a:solidFill>
                <a:latin typeface="Times New Roman" panose="02020603050405020304" pitchFamily="18" charset="0"/>
                <a:cs typeface="Times New Roman" panose="02020603050405020304" pitchFamily="18" charset="0"/>
              </a:rPr>
              <a:t>the </a:t>
            </a:r>
            <a:r>
              <a:rPr lang="en-US" sz="2000" dirty="0" smtClean="0">
                <a:solidFill>
                  <a:schemeClr val="tx1"/>
                </a:solidFill>
                <a:latin typeface="Times New Roman" panose="02020603050405020304" pitchFamily="18" charset="0"/>
                <a:cs typeface="Times New Roman" panose="02020603050405020304" pitchFamily="18" charset="0"/>
              </a:rPr>
              <a:t>goals </a:t>
            </a:r>
            <a:r>
              <a:rPr lang="en-US" sz="2000" dirty="0">
                <a:solidFill>
                  <a:schemeClr val="tx1"/>
                </a:solidFill>
                <a:latin typeface="Times New Roman" panose="02020603050405020304" pitchFamily="18" charset="0"/>
                <a:cs typeface="Times New Roman" panose="02020603050405020304" pitchFamily="18" charset="0"/>
              </a:rPr>
              <a:t>of welfare </a:t>
            </a:r>
            <a:r>
              <a:rPr lang="en-US" sz="2000" dirty="0" smtClean="0">
                <a:solidFill>
                  <a:schemeClr val="tx1"/>
                </a:solidFill>
                <a:latin typeface="Times New Roman" panose="02020603050405020304" pitchFamily="18" charset="0"/>
                <a:cs typeface="Times New Roman" panose="02020603050405020304" pitchFamily="18" charset="0"/>
              </a:rPr>
              <a:t>recipients drug analysis?</a:t>
            </a:r>
          </a:p>
          <a:p>
            <a:pPr marL="285750" indent="-285750">
              <a:lnSpc>
                <a:spcPct val="150000"/>
              </a:lnSpc>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What evidence </a:t>
            </a:r>
            <a:r>
              <a:rPr lang="en-US" sz="2000" dirty="0" smtClean="0">
                <a:solidFill>
                  <a:schemeClr val="tx1"/>
                </a:solidFill>
                <a:latin typeface="Times New Roman" panose="02020603050405020304" pitchFamily="18" charset="0"/>
                <a:cs typeface="Times New Roman" panose="02020603050405020304" pitchFamily="18" charset="0"/>
              </a:rPr>
              <a:t>does </a:t>
            </a:r>
            <a:r>
              <a:rPr lang="en-US" sz="2000" dirty="0" smtClean="0">
                <a:solidFill>
                  <a:schemeClr val="tx1"/>
                </a:solidFill>
                <a:latin typeface="Times New Roman" panose="02020603050405020304" pitchFamily="18" charset="0"/>
                <a:cs typeface="Times New Roman" panose="02020603050405020304" pitchFamily="18" charset="0"/>
              </a:rPr>
              <a:t>national </a:t>
            </a:r>
            <a:r>
              <a:rPr lang="en-US" sz="2000" dirty="0">
                <a:solidFill>
                  <a:schemeClr val="tx1"/>
                </a:solidFill>
                <a:latin typeface="Times New Roman" panose="02020603050405020304" pitchFamily="18" charset="0"/>
                <a:cs typeface="Times New Roman" panose="02020603050405020304" pitchFamily="18" charset="0"/>
              </a:rPr>
              <a:t>government have </a:t>
            </a:r>
            <a:r>
              <a:rPr lang="en-US" sz="2000" dirty="0" smtClean="0">
                <a:solidFill>
                  <a:schemeClr val="tx1"/>
                </a:solidFill>
                <a:latin typeface="Times New Roman" panose="02020603050405020304" pitchFamily="18" charset="0"/>
                <a:cs typeface="Times New Roman" panose="02020603050405020304" pitchFamily="18" charset="0"/>
              </a:rPr>
              <a:t>in</a:t>
            </a:r>
            <a:r>
              <a:rPr lang="en-US" sz="2000" dirty="0" smtClean="0">
                <a:solidFill>
                  <a:schemeClr val="tx1"/>
                </a:solidFill>
                <a:latin typeface="Times New Roman" panose="02020603050405020304" pitchFamily="18" charset="0"/>
                <a:cs typeface="Times New Roman" panose="02020603050405020304" pitchFamily="18" charset="0"/>
              </a:rPr>
              <a:t> justifying </a:t>
            </a:r>
            <a:r>
              <a:rPr lang="en-US" sz="2000" dirty="0">
                <a:solidFill>
                  <a:schemeClr val="tx1"/>
                </a:solidFill>
                <a:latin typeface="Times New Roman" panose="02020603050405020304" pitchFamily="18" charset="0"/>
                <a:cs typeface="Times New Roman" panose="02020603050405020304" pitchFamily="18" charset="0"/>
              </a:rPr>
              <a:t>drug </a:t>
            </a:r>
            <a:r>
              <a:rPr lang="en-US" sz="2000" dirty="0" smtClean="0">
                <a:solidFill>
                  <a:schemeClr val="tx1"/>
                </a:solidFill>
                <a:latin typeface="Times New Roman" panose="02020603050405020304" pitchFamily="18" charset="0"/>
                <a:cs typeface="Times New Roman" panose="02020603050405020304" pitchFamily="18" charset="0"/>
              </a:rPr>
              <a:t>testing against welfare receivers?</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9912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5566"/>
          </a:xfrm>
        </p:spPr>
        <p:txBody>
          <a:bodyPr/>
          <a:lstStyle/>
          <a:p>
            <a:r>
              <a:rPr lang="en-US" dirty="0" smtClean="0">
                <a:solidFill>
                  <a:schemeClr val="tx1"/>
                </a:solidFill>
                <a:latin typeface="Times New Roman" panose="02020603050405020304" pitchFamily="18" charset="0"/>
                <a:cs typeface="Times New Roman" panose="02020603050405020304" pitchFamily="18" charset="0"/>
              </a:rPr>
              <a:t>References</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idx="10"/>
          </p:nvPr>
        </p:nvSpPr>
        <p:spPr>
          <a:xfrm>
            <a:off x="-108520" y="947588"/>
            <a:ext cx="8928992" cy="4195911"/>
          </a:xfrm>
        </p:spPr>
        <p:txBody>
          <a:bodyPr/>
          <a:lstStyle/>
          <a:p>
            <a:pPr marL="285750" indent="-285750">
              <a:lnSpc>
                <a:spcPct val="150000"/>
              </a:lnSpc>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ASPE. (2011, 11 October). </a:t>
            </a:r>
            <a:r>
              <a:rPr lang="en-US" i="1" dirty="0">
                <a:solidFill>
                  <a:schemeClr val="tx1"/>
                </a:solidFill>
                <a:latin typeface="Times New Roman" panose="02020603050405020304" pitchFamily="18" charset="0"/>
                <a:cs typeface="Times New Roman" panose="02020603050405020304" pitchFamily="18" charset="0"/>
              </a:rPr>
              <a:t>Drug Testing Welfare Recipients: Recent Proposals and Continuing Controversies. </a:t>
            </a:r>
            <a:r>
              <a:rPr lang="en-US" u="sng" dirty="0" smtClean="0">
                <a:latin typeface="Times New Roman" panose="02020603050405020304" pitchFamily="18" charset="0"/>
                <a:cs typeface="Times New Roman" panose="02020603050405020304" pitchFamily="18" charset="0"/>
                <a:hlinkClick r:id="rId2"/>
              </a:rPr>
              <a:t>https</a:t>
            </a:r>
            <a:r>
              <a:rPr lang="en-US" u="sng" dirty="0">
                <a:latin typeface="Times New Roman" panose="02020603050405020304" pitchFamily="18" charset="0"/>
                <a:cs typeface="Times New Roman" panose="02020603050405020304" pitchFamily="18" charset="0"/>
                <a:hlinkClick r:id="rId2"/>
              </a:rPr>
              <a:t>://aspe.hhs.gov/reports/drug-testing-welfare-recipients-recent-proposals-continuing-controversies-0</a:t>
            </a:r>
            <a:endParaRPr lang="en-US"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Monash University. (2019, 29 July). </a:t>
            </a:r>
            <a:r>
              <a:rPr lang="en-US" i="1" dirty="0">
                <a:solidFill>
                  <a:schemeClr val="tx1"/>
                </a:solidFill>
                <a:latin typeface="Times New Roman" panose="02020603050405020304" pitchFamily="18" charset="0"/>
                <a:cs typeface="Times New Roman" panose="02020603050405020304" pitchFamily="18" charset="0"/>
              </a:rPr>
              <a:t>Politics and Society: Drug Testing Welfare Recipients Raises Major Ethical Concerns.</a:t>
            </a:r>
            <a:r>
              <a:rPr lang="en-US" dirty="0">
                <a:solidFill>
                  <a:schemeClr val="tx1"/>
                </a:solidFill>
                <a:latin typeface="Times New Roman" panose="02020603050405020304" pitchFamily="18" charset="0"/>
                <a:cs typeface="Times New Roman" panose="02020603050405020304" pitchFamily="18" charset="0"/>
              </a:rPr>
              <a:t> </a:t>
            </a:r>
            <a:r>
              <a:rPr lang="en-US" u="sng" dirty="0" smtClean="0">
                <a:latin typeface="Times New Roman" panose="02020603050405020304" pitchFamily="18" charset="0"/>
                <a:cs typeface="Times New Roman" panose="02020603050405020304" pitchFamily="18" charset="0"/>
                <a:hlinkClick r:id="rId3"/>
              </a:rPr>
              <a:t>https</a:t>
            </a:r>
            <a:r>
              <a:rPr lang="en-US" u="sng" dirty="0">
                <a:latin typeface="Times New Roman" panose="02020603050405020304" pitchFamily="18" charset="0"/>
                <a:cs typeface="Times New Roman" panose="02020603050405020304" pitchFamily="18" charset="0"/>
                <a:hlinkClick r:id="rId3"/>
              </a:rPr>
              <a:t>://lens.monash.edu/@</a:t>
            </a:r>
            <a:r>
              <a:rPr lang="en-US" u="sng" dirty="0" smtClean="0">
                <a:latin typeface="Times New Roman" panose="02020603050405020304" pitchFamily="18" charset="0"/>
                <a:cs typeface="Times New Roman" panose="02020603050405020304" pitchFamily="18" charset="0"/>
                <a:hlinkClick r:id="rId3"/>
              </a:rPr>
              <a:t>politics-society/2019/07/29/1375901/is-it-ethical-to-drug-test-welfare-recipients</a:t>
            </a:r>
            <a:endParaRPr lang="en-US" u="sng"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dirty="0" smtClean="0">
                <a:solidFill>
                  <a:schemeClr val="tx1"/>
                </a:solidFill>
                <a:latin typeface="Times New Roman" panose="02020603050405020304" pitchFamily="18" charset="0"/>
                <a:cs typeface="Times New Roman" panose="02020603050405020304" pitchFamily="18" charset="0"/>
              </a:rPr>
              <a:t>NCSL. (</a:t>
            </a:r>
            <a:r>
              <a:rPr lang="en-US" dirty="0" err="1" smtClean="0">
                <a:solidFill>
                  <a:schemeClr val="tx1"/>
                </a:solidFill>
                <a:latin typeface="Times New Roman" panose="02020603050405020304" pitchFamily="18" charset="0"/>
                <a:cs typeface="Times New Roman" panose="02020603050405020304" pitchFamily="18" charset="0"/>
              </a:rPr>
              <a:t>n.d.</a:t>
            </a:r>
            <a:r>
              <a:rPr lang="en-US" dirty="0" smtClean="0">
                <a:solidFill>
                  <a:schemeClr val="tx1"/>
                </a:solidFill>
                <a:latin typeface="Times New Roman" panose="02020603050405020304" pitchFamily="18" charset="0"/>
                <a:cs typeface="Times New Roman" panose="02020603050405020304" pitchFamily="18" charset="0"/>
              </a:rPr>
              <a:t>). </a:t>
            </a:r>
            <a:r>
              <a:rPr lang="en-US" i="1" dirty="0" smtClean="0">
                <a:solidFill>
                  <a:schemeClr val="tx1"/>
                </a:solidFill>
                <a:latin typeface="Times New Roman" panose="02020603050405020304" pitchFamily="18" charset="0"/>
                <a:cs typeface="Times New Roman" panose="02020603050405020304" pitchFamily="18" charset="0"/>
              </a:rPr>
              <a:t>Drug Testing for Welfare Recipients and Public Assistance</a:t>
            </a:r>
            <a:r>
              <a:rPr lang="en-US" dirty="0" smtClean="0">
                <a:solidFill>
                  <a:schemeClr val="tx1"/>
                </a:solidFill>
                <a:latin typeface="Times New Roman" panose="02020603050405020304" pitchFamily="18" charset="0"/>
                <a:cs typeface="Times New Roman" panose="02020603050405020304" pitchFamily="18" charset="0"/>
              </a:rPr>
              <a:t>. </a:t>
            </a:r>
            <a:r>
              <a:rPr lang="en-US" u="sng" dirty="0" smtClean="0">
                <a:latin typeface="Times New Roman" panose="02020603050405020304" pitchFamily="18" charset="0"/>
                <a:cs typeface="Times New Roman" panose="02020603050405020304" pitchFamily="18" charset="0"/>
                <a:hlinkClick r:id="rId4"/>
              </a:rPr>
              <a:t>https</a:t>
            </a:r>
            <a:r>
              <a:rPr lang="en-US" u="sng" dirty="0">
                <a:latin typeface="Times New Roman" panose="02020603050405020304" pitchFamily="18" charset="0"/>
                <a:cs typeface="Times New Roman" panose="02020603050405020304" pitchFamily="18" charset="0"/>
                <a:hlinkClick r:id="rId4"/>
              </a:rPr>
              <a:t>://</a:t>
            </a:r>
            <a:r>
              <a:rPr lang="en-US" u="sng" dirty="0" smtClean="0">
                <a:latin typeface="Times New Roman" panose="02020603050405020304" pitchFamily="18" charset="0"/>
                <a:cs typeface="Times New Roman" panose="02020603050405020304" pitchFamily="18" charset="0"/>
                <a:hlinkClick r:id="rId4"/>
              </a:rPr>
              <a:t>www.ncsl.org/research/human-services/drug-testing-and-public-assistance.aspx</a:t>
            </a:r>
            <a:endParaRPr lang="en-US" u="sng"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dirty="0" smtClean="0">
                <a:solidFill>
                  <a:schemeClr val="tx1"/>
                </a:solidFill>
                <a:latin typeface="Times New Roman" panose="02020603050405020304" pitchFamily="18" charset="0"/>
                <a:cs typeface="Times New Roman" panose="02020603050405020304" pitchFamily="18" charset="0"/>
              </a:rPr>
              <a:t>NCSACW. (</a:t>
            </a:r>
            <a:r>
              <a:rPr lang="en-US" dirty="0" err="1" smtClean="0">
                <a:solidFill>
                  <a:schemeClr val="tx1"/>
                </a:solidFill>
                <a:latin typeface="Times New Roman" panose="02020603050405020304" pitchFamily="18" charset="0"/>
                <a:cs typeface="Times New Roman" panose="02020603050405020304" pitchFamily="18" charset="0"/>
              </a:rPr>
              <a:t>n.d.</a:t>
            </a:r>
            <a:r>
              <a:rPr lang="en-US" dirty="0" smtClean="0">
                <a:solidFill>
                  <a:schemeClr val="tx1"/>
                </a:solidFill>
                <a:latin typeface="Times New Roman" panose="02020603050405020304" pitchFamily="18" charset="0"/>
                <a:cs typeface="Times New Roman" panose="02020603050405020304" pitchFamily="18" charset="0"/>
              </a:rPr>
              <a:t>). </a:t>
            </a:r>
            <a:r>
              <a:rPr lang="en-US" i="1" dirty="0" smtClean="0">
                <a:solidFill>
                  <a:schemeClr val="tx1"/>
                </a:solidFill>
                <a:latin typeface="Times New Roman" panose="02020603050405020304" pitchFamily="18" charset="0"/>
                <a:cs typeface="Times New Roman" panose="02020603050405020304" pitchFamily="18" charset="0"/>
              </a:rPr>
              <a:t>Drug Testing in Child Welfare</a:t>
            </a:r>
            <a:r>
              <a:rPr lang="en-US" dirty="0" smtClean="0">
                <a:solidFill>
                  <a:schemeClr val="tx1"/>
                </a:solidFill>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hlinkClick r:id="rId5"/>
              </a:rPr>
              <a:t>https</a:t>
            </a:r>
            <a:r>
              <a:rPr lang="en-US" dirty="0">
                <a:latin typeface="Times New Roman" panose="02020603050405020304" pitchFamily="18" charset="0"/>
                <a:cs typeface="Times New Roman" panose="02020603050405020304" pitchFamily="18" charset="0"/>
                <a:hlinkClick r:id="rId5"/>
              </a:rPr>
              <a:t>://</a:t>
            </a:r>
            <a:r>
              <a:rPr lang="en-US" dirty="0" smtClean="0">
                <a:latin typeface="Times New Roman" panose="02020603050405020304" pitchFamily="18" charset="0"/>
                <a:cs typeface="Times New Roman" panose="02020603050405020304" pitchFamily="18" charset="0"/>
                <a:hlinkClick r:id="rId5"/>
              </a:rPr>
              <a:t>ncsacw.samhsa.gov/topics/drug-testing-child-welfare.aspx</a:t>
            </a:r>
            <a:endParaRPr lang="en-US"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dirty="0">
                <a:solidFill>
                  <a:schemeClr val="tx1"/>
                </a:solidFill>
                <a:latin typeface="Times New Roman" panose="02020603050405020304" pitchFamily="18" charset="0"/>
                <a:cs typeface="Times New Roman" panose="02020603050405020304" pitchFamily="18" charset="0"/>
              </a:rPr>
              <a:t>Scope, L. (2018). </a:t>
            </a:r>
            <a:r>
              <a:rPr lang="en-US" i="1" dirty="0">
                <a:solidFill>
                  <a:schemeClr val="tx1"/>
                </a:solidFill>
                <a:latin typeface="Times New Roman" panose="02020603050405020304" pitchFamily="18" charset="0"/>
                <a:cs typeface="Times New Roman" panose="02020603050405020304" pitchFamily="18" charset="0"/>
              </a:rPr>
              <a:t>Perceptions Among African American Women Welfare Recipients in Advocating for Welfare Reform</a:t>
            </a:r>
            <a:r>
              <a:rPr lang="en-US" dirty="0">
                <a:solidFill>
                  <a:schemeClr val="tx1"/>
                </a:solidFill>
                <a:latin typeface="Times New Roman" panose="02020603050405020304" pitchFamily="18" charset="0"/>
                <a:cs typeface="Times New Roman" panose="02020603050405020304" pitchFamily="18" charset="0"/>
              </a:rPr>
              <a:t> (Doctoral dissertation, Walden University).</a:t>
            </a:r>
          </a:p>
          <a:p>
            <a:pPr marL="285750" indent="-285750">
              <a:lnSpc>
                <a:spcPct val="150000"/>
              </a:lnSpc>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35764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0"/>
          </p:nvPr>
        </p:nvSpPr>
        <p:spPr>
          <a:xfrm>
            <a:off x="323528" y="1491630"/>
            <a:ext cx="8496944" cy="2995737"/>
          </a:xfrm>
        </p:spPr>
        <p:txBody>
          <a:bodyPr/>
          <a:lstStyle/>
          <a:p>
            <a:pPr marL="285750" indent="-285750">
              <a:lnSpc>
                <a:spcPct val="150000"/>
              </a:lnSpc>
              <a:buFont typeface="Arial" panose="020B0604020202020204" pitchFamily="34" charset="0"/>
              <a:buChar char="•"/>
            </a:pPr>
            <a:r>
              <a:rPr lang="en-US" altLang="ko-KR" sz="2000" dirty="0" smtClean="0">
                <a:solidFill>
                  <a:schemeClr val="tx1"/>
                </a:solidFill>
                <a:latin typeface="Times New Roman" panose="02020603050405020304" pitchFamily="18" charset="0"/>
                <a:cs typeface="Times New Roman" panose="02020603050405020304" pitchFamily="18" charset="0"/>
              </a:rPr>
              <a:t>Change of  federal financial support into limited periods</a:t>
            </a:r>
          </a:p>
          <a:p>
            <a:pPr marL="285750" indent="-285750">
              <a:lnSpc>
                <a:spcPct val="150000"/>
              </a:lnSpc>
              <a:buFont typeface="Arial" panose="020B0604020202020204" pitchFamily="34" charset="0"/>
              <a:buChar char="•"/>
            </a:pPr>
            <a:r>
              <a:rPr lang="en-US" altLang="ko-KR" sz="2000" dirty="0" smtClean="0">
                <a:solidFill>
                  <a:schemeClr val="tx1"/>
                </a:solidFill>
                <a:latin typeface="Times New Roman" panose="02020603050405020304" pitchFamily="18" charset="0"/>
                <a:cs typeface="Times New Roman" panose="02020603050405020304" pitchFamily="18" charset="0"/>
              </a:rPr>
              <a:t>Temporary Assistance for Needy Families (TANF) initiative (APSPE, 2011)</a:t>
            </a:r>
          </a:p>
          <a:p>
            <a:pPr marL="285750" indent="-285750">
              <a:lnSpc>
                <a:spcPct val="150000"/>
              </a:lnSpc>
              <a:buFont typeface="Arial" panose="020B0604020202020204" pitchFamily="34" charset="0"/>
              <a:buChar char="•"/>
            </a:pPr>
            <a:r>
              <a:rPr lang="en-US" altLang="ko-KR" sz="2000" dirty="0" smtClean="0">
                <a:solidFill>
                  <a:schemeClr val="tx1"/>
                </a:solidFill>
                <a:latin typeface="Times New Roman" panose="02020603050405020304" pitchFamily="18" charset="0"/>
                <a:cs typeface="Times New Roman" panose="02020603050405020304" pitchFamily="18" charset="0"/>
              </a:rPr>
              <a:t>Emergence of legislative disputes concerning welfare policies</a:t>
            </a:r>
          </a:p>
          <a:p>
            <a:pPr marL="285750" indent="-285750">
              <a:lnSpc>
                <a:spcPct val="150000"/>
              </a:lnSpc>
              <a:buFont typeface="Arial" panose="020B0604020202020204" pitchFamily="34" charset="0"/>
              <a:buChar char="•"/>
            </a:pPr>
            <a:r>
              <a:rPr lang="en-US" altLang="ko-KR" sz="2000" dirty="0" smtClean="0">
                <a:solidFill>
                  <a:schemeClr val="tx1"/>
                </a:solidFill>
                <a:latin typeface="Times New Roman" panose="02020603050405020304" pitchFamily="18" charset="0"/>
                <a:cs typeface="Times New Roman" panose="02020603050405020304" pitchFamily="18" charset="0"/>
              </a:rPr>
              <a:t>Proposals to brand drug tests a condition of permissibility (</a:t>
            </a:r>
            <a:r>
              <a:rPr lang="en-US" sz="2000" dirty="0" smtClean="0">
                <a:solidFill>
                  <a:schemeClr val="tx1"/>
                </a:solidFill>
                <a:latin typeface="Times New Roman" panose="02020603050405020304" pitchFamily="18" charset="0"/>
                <a:cs typeface="Times New Roman" panose="02020603050405020304" pitchFamily="18" charset="0"/>
              </a:rPr>
              <a:t>NCSL, </a:t>
            </a:r>
            <a:r>
              <a:rPr lang="en-US" sz="2000" dirty="0" err="1" smtClean="0">
                <a:solidFill>
                  <a:schemeClr val="tx1"/>
                </a:solidFill>
                <a:latin typeface="Times New Roman" panose="02020603050405020304" pitchFamily="18" charset="0"/>
                <a:cs typeface="Times New Roman" panose="02020603050405020304" pitchFamily="18" charset="0"/>
              </a:rPr>
              <a:t>n.d.</a:t>
            </a:r>
            <a:r>
              <a:rPr lang="en-US" altLang="ko-KR" sz="2000" dirty="0" smtClean="0">
                <a:solidFill>
                  <a:schemeClr val="tx1"/>
                </a:solidFill>
                <a:latin typeface="Times New Roman" panose="02020603050405020304" pitchFamily="18" charset="0"/>
                <a:cs typeface="Times New Roman" panose="02020603050405020304" pitchFamily="18" charset="0"/>
              </a:rPr>
              <a:t>)</a:t>
            </a:r>
          </a:p>
          <a:p>
            <a:pPr marL="285750" indent="-285750">
              <a:lnSpc>
                <a:spcPct val="150000"/>
              </a:lnSpc>
              <a:buFont typeface="Arial" panose="020B0604020202020204" pitchFamily="34" charset="0"/>
              <a:buChar char="•"/>
            </a:pPr>
            <a:r>
              <a:rPr lang="en-US" altLang="ko-KR" sz="2000" dirty="0" smtClean="0">
                <a:solidFill>
                  <a:schemeClr val="tx1"/>
                </a:solidFill>
                <a:latin typeface="Times New Roman" panose="02020603050405020304" pitchFamily="18" charset="0"/>
                <a:cs typeface="Times New Roman" panose="02020603050405020304" pitchFamily="18" charset="0"/>
              </a:rPr>
              <a:t>Taxpayer Funding</a:t>
            </a:r>
          </a:p>
        </p:txBody>
      </p:sp>
      <p:sp>
        <p:nvSpPr>
          <p:cNvPr id="3" name="Title 2"/>
          <p:cNvSpPr>
            <a:spLocks noGrp="1"/>
          </p:cNvSpPr>
          <p:nvPr>
            <p:ph type="title"/>
          </p:nvPr>
        </p:nvSpPr>
        <p:spPr/>
        <p:txBody>
          <a:bodyPr/>
          <a:lstStyle/>
          <a:p>
            <a:r>
              <a:rPr lang="en-US" dirty="0" smtClean="0">
                <a:solidFill>
                  <a:schemeClr val="tx1"/>
                </a:solidFill>
                <a:latin typeface="Times New Roman" panose="02020603050405020304" pitchFamily="18" charset="0"/>
                <a:cs typeface="Times New Roman" panose="02020603050405020304" pitchFamily="18" charset="0"/>
              </a:rPr>
              <a:t>Introduction</a:t>
            </a: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05944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ko-KR" sz="2400" dirty="0" smtClean="0">
                <a:solidFill>
                  <a:schemeClr val="tx1"/>
                </a:solidFill>
                <a:latin typeface="Times New Roman" panose="02020603050405020304" pitchFamily="18" charset="0"/>
                <a:cs typeface="Times New Roman" panose="02020603050405020304" pitchFamily="18" charset="0"/>
              </a:rPr>
              <a:t>Advantages of Drug Testing for Welfare Recipients</a:t>
            </a:r>
            <a:endParaRPr lang="ko-KR" altLang="en-US" sz="2400" dirty="0">
              <a:solidFill>
                <a:schemeClr val="tx1"/>
              </a:solidFill>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0"/>
          </p:nvPr>
        </p:nvSpPr>
        <p:spPr>
          <a:xfrm>
            <a:off x="1403648" y="884466"/>
            <a:ext cx="7128792" cy="3775516"/>
          </a:xfrm>
        </p:spPr>
        <p:txBody>
          <a:bodyPr/>
          <a:lstStyle/>
          <a:p>
            <a:pPr marL="342900" indent="-342900">
              <a:lnSpc>
                <a:spcPct val="150000"/>
              </a:lnSpc>
              <a:buFont typeface="Arial" panose="020B0604020202020204" pitchFamily="34" charset="0"/>
              <a:buChar char="•"/>
            </a:pPr>
            <a:r>
              <a:rPr lang="en-US" altLang="ko-KR" sz="2000" dirty="0" smtClean="0">
                <a:solidFill>
                  <a:schemeClr val="tx1"/>
                </a:solidFill>
                <a:latin typeface="Times New Roman" panose="02020603050405020304" pitchFamily="18" charset="0"/>
                <a:cs typeface="Times New Roman" panose="02020603050405020304" pitchFamily="18" charset="0"/>
              </a:rPr>
              <a:t> Coherent use of public resources</a:t>
            </a:r>
          </a:p>
          <a:p>
            <a:pPr marL="1085850" lvl="1" indent="-342900">
              <a:lnSpc>
                <a:spcPct val="150000"/>
              </a:lnSpc>
              <a:buFont typeface="Wingdings" panose="05000000000000000000" pitchFamily="2" charset="2"/>
              <a:buChar char="ü"/>
            </a:pPr>
            <a:r>
              <a:rPr lang="en-US" altLang="ko-KR" sz="2000" dirty="0" smtClean="0">
                <a:latin typeface="Times New Roman" panose="02020603050405020304" pitchFamily="18" charset="0"/>
                <a:cs typeface="Times New Roman" panose="02020603050405020304" pitchFamily="18" charset="0"/>
              </a:rPr>
              <a:t>Agreement of people whose taxes reserves the welfare scheme</a:t>
            </a:r>
          </a:p>
          <a:p>
            <a:pPr marL="1085850" lvl="1" indent="-342900">
              <a:lnSpc>
                <a:spcPct val="150000"/>
              </a:lnSpc>
              <a:buFont typeface="Wingdings" panose="05000000000000000000" pitchFamily="2" charset="2"/>
              <a:buChar char="ü"/>
            </a:pPr>
            <a:r>
              <a:rPr lang="en-US" altLang="ko-KR" sz="2000" dirty="0" smtClean="0">
                <a:latin typeface="Times New Roman" panose="02020603050405020304" pitchFamily="18" charset="0"/>
                <a:cs typeface="Times New Roman" panose="02020603050405020304" pitchFamily="18" charset="0"/>
              </a:rPr>
              <a:t>Claims of supporters of obligatory drug testing</a:t>
            </a:r>
          </a:p>
          <a:p>
            <a:pPr marL="342900" indent="-342900">
              <a:lnSpc>
                <a:spcPct val="150000"/>
              </a:lnSpc>
              <a:buFont typeface="Arial" panose="020B0604020202020204" pitchFamily="34" charset="0"/>
              <a:buChar char="•"/>
            </a:pPr>
            <a:r>
              <a:rPr lang="en-US" altLang="ko-KR" sz="2000" dirty="0" smtClean="0">
                <a:solidFill>
                  <a:schemeClr val="tx1"/>
                </a:solidFill>
                <a:latin typeface="Times New Roman" panose="02020603050405020304" pitchFamily="18" charset="0"/>
                <a:cs typeface="Times New Roman" panose="02020603050405020304" pitchFamily="18" charset="0"/>
              </a:rPr>
              <a:t>Recognizing individuals who need drug addiction rehabilitation</a:t>
            </a:r>
          </a:p>
          <a:p>
            <a:pPr marL="1085850" lvl="1" indent="-342900">
              <a:lnSpc>
                <a:spcPct val="150000"/>
              </a:lnSpc>
              <a:buFont typeface="Wingdings" panose="05000000000000000000" pitchFamily="2" charset="2"/>
              <a:buChar char="ü"/>
            </a:pPr>
            <a:r>
              <a:rPr lang="en-US" altLang="ko-KR" sz="2000" dirty="0" smtClean="0">
                <a:latin typeface="Times New Roman" panose="02020603050405020304" pitchFamily="18" charset="0"/>
                <a:cs typeface="Times New Roman" panose="02020603050405020304" pitchFamily="18" charset="0"/>
              </a:rPr>
              <a:t>Substance abuse affecting the entire society</a:t>
            </a:r>
            <a:endParaRPr lang="en-US" altLang="ko-KR" sz="2000" dirty="0">
              <a:latin typeface="Times New Roman" panose="02020603050405020304" pitchFamily="18" charset="0"/>
              <a:cs typeface="Times New Roman" panose="02020603050405020304" pitchFamily="18" charset="0"/>
            </a:endParaRPr>
          </a:p>
          <a:p>
            <a:pPr marL="1085850" lvl="1" indent="-342900">
              <a:lnSpc>
                <a:spcPct val="150000"/>
              </a:lnSpc>
              <a:buFont typeface="Wingdings" panose="05000000000000000000" pitchFamily="2" charset="2"/>
              <a:buChar char="ü"/>
            </a:pPr>
            <a:r>
              <a:rPr lang="en-US" altLang="ko-KR" sz="2000" dirty="0" smtClean="0">
                <a:latin typeface="Times New Roman" panose="02020603050405020304" pitchFamily="18" charset="0"/>
                <a:cs typeface="Times New Roman" panose="02020603050405020304" pitchFamily="18" charset="0"/>
              </a:rPr>
              <a:t>The essence of mandatory drug testing</a:t>
            </a:r>
          </a:p>
          <a:p>
            <a:pPr lvl="1" indent="0">
              <a:lnSpc>
                <a:spcPct val="150000"/>
              </a:lnSpc>
              <a:buNone/>
            </a:pPr>
            <a:r>
              <a:rPr lang="en-US" altLang="ko-KR" sz="2000" dirty="0" smtClean="0">
                <a:latin typeface="Times New Roman" panose="02020603050405020304" pitchFamily="18" charset="0"/>
                <a:cs typeface="Times New Roman" panose="02020603050405020304" pitchFamily="18" charset="0"/>
              </a:rPr>
              <a:t>	</a:t>
            </a:r>
            <a:endParaRPr lang="ko-KR" alt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91076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latin typeface="Times New Roman" panose="02020603050405020304" pitchFamily="18" charset="0"/>
                <a:cs typeface="Times New Roman" panose="02020603050405020304" pitchFamily="18" charset="0"/>
              </a:rPr>
              <a:t>Cont..</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idx="10"/>
          </p:nvPr>
        </p:nvSpPr>
        <p:spPr>
          <a:xfrm>
            <a:off x="0" y="987574"/>
            <a:ext cx="9036496" cy="4155926"/>
          </a:xfrm>
        </p:spPr>
        <p:txBody>
          <a:bodyPr/>
          <a:lstStyle/>
          <a:p>
            <a:pPr marL="342900" indent="-342900">
              <a:lnSpc>
                <a:spcPct val="150000"/>
              </a:lnSpc>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Available alternate drug testing approaches</a:t>
            </a:r>
          </a:p>
          <a:p>
            <a:pPr marL="1085850" lvl="1" indent="-342900">
              <a:lnSpc>
                <a:spcPct val="150000"/>
              </a:lnSpc>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Policy restructuring</a:t>
            </a:r>
          </a:p>
          <a:p>
            <a:pPr marL="342900" indent="-342900">
              <a:lnSpc>
                <a:spcPct val="150000"/>
              </a:lnSpc>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Labor market guide</a:t>
            </a:r>
          </a:p>
          <a:p>
            <a:pPr marL="1085850" lvl="1" indent="-342900">
              <a:lnSpc>
                <a:spcPct val="150000"/>
              </a:lnSpc>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State administration representatives claim employers require drug testing</a:t>
            </a:r>
          </a:p>
          <a:p>
            <a:pPr marL="342900" indent="-342900">
              <a:lnSpc>
                <a:spcPct val="150000"/>
              </a:lnSpc>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Discouragement of extended welfare use</a:t>
            </a:r>
          </a:p>
          <a:p>
            <a:pPr marL="1085850" lvl="1" indent="-342900">
              <a:lnSpc>
                <a:spcPct val="150000"/>
              </a:lnSpc>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Increasing </a:t>
            </a:r>
            <a:r>
              <a:rPr lang="en-US" sz="2000" dirty="0">
                <a:latin typeface="Times New Roman" panose="02020603050405020304" pitchFamily="18" charset="0"/>
                <a:cs typeface="Times New Roman" panose="02020603050405020304" pitchFamily="18" charset="0"/>
              </a:rPr>
              <a:t>the conditions for receiving assistance pushes </a:t>
            </a:r>
            <a:r>
              <a:rPr lang="en-US" sz="2000" dirty="0" smtClean="0">
                <a:latin typeface="Times New Roman" panose="02020603050405020304" pitchFamily="18" charset="0"/>
                <a:cs typeface="Times New Roman" panose="02020603050405020304" pitchFamily="18" charset="0"/>
              </a:rPr>
              <a:t>people to seek </a:t>
            </a:r>
          </a:p>
          <a:p>
            <a:pPr lvl="1" indent="0">
              <a:lnSpc>
                <a:spcPct val="150000"/>
              </a:lnSpc>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employment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65447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solidFill>
                  <a:schemeClr val="tx1"/>
                </a:solidFill>
                <a:latin typeface="Times New Roman" panose="02020603050405020304" pitchFamily="18" charset="0"/>
                <a:cs typeface="Times New Roman" panose="02020603050405020304" pitchFamily="18" charset="0"/>
              </a:rPr>
              <a:t>Disadvantages of Drug Testing for Welfare Recipients</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idx="10"/>
          </p:nvPr>
        </p:nvSpPr>
        <p:spPr>
          <a:xfrm>
            <a:off x="1403648" y="884467"/>
            <a:ext cx="7632848" cy="3775516"/>
          </a:xfrm>
        </p:spPr>
        <p:txBody>
          <a:bodyPr/>
          <a:lstStyle/>
          <a:p>
            <a:pPr marL="342900" indent="-342900">
              <a:lnSpc>
                <a:spcPct val="150000"/>
              </a:lnSpc>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Unprivileged stewardship of public resources</a:t>
            </a:r>
          </a:p>
          <a:p>
            <a:pPr marL="1085850" lvl="1" indent="-342900">
              <a:lnSpc>
                <a:spcPct val="150000"/>
              </a:lnSpc>
              <a:buFont typeface="Wingdings" panose="05000000000000000000" pitchFamily="2" charset="2"/>
              <a:buChar char="ü"/>
            </a:pPr>
            <a:r>
              <a:rPr lang="en-US" sz="2000" dirty="0" smtClean="0">
                <a:solidFill>
                  <a:schemeClr val="tx1"/>
                </a:solidFill>
                <a:latin typeface="Times New Roman" panose="02020603050405020304" pitchFamily="18" charset="0"/>
                <a:cs typeface="Times New Roman" panose="02020603050405020304" pitchFamily="18" charset="0"/>
              </a:rPr>
              <a:t>Opponents claim the testing cost outweighs the savings </a:t>
            </a:r>
          </a:p>
          <a:p>
            <a:pPr marL="342900" indent="-342900">
              <a:lnSpc>
                <a:spcPct val="150000"/>
              </a:lnSpc>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Statutory violation</a:t>
            </a:r>
          </a:p>
          <a:p>
            <a:pPr marL="1085850" lvl="1" indent="-342900">
              <a:lnSpc>
                <a:spcPct val="150000"/>
              </a:lnSpc>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P</a:t>
            </a:r>
            <a:r>
              <a:rPr lang="en-US" sz="2000" dirty="0" smtClean="0">
                <a:solidFill>
                  <a:schemeClr val="tx1"/>
                </a:solidFill>
                <a:latin typeface="Times New Roman" panose="02020603050405020304" pitchFamily="18" charset="0"/>
                <a:cs typeface="Times New Roman" panose="02020603050405020304" pitchFamily="18" charset="0"/>
              </a:rPr>
              <a:t>eople’s statutory rights</a:t>
            </a:r>
          </a:p>
          <a:p>
            <a:pPr marL="342900" indent="-342900">
              <a:lnSpc>
                <a:spcPct val="150000"/>
              </a:lnSpc>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Downgrading of people’s wellbeing</a:t>
            </a:r>
          </a:p>
          <a:p>
            <a:pPr marL="914400" lvl="1" indent="-171450">
              <a:lnSpc>
                <a:spcPct val="150000"/>
              </a:lnSpc>
              <a:buFont typeface="Wingdings" panose="05000000000000000000" pitchFamily="2" charset="2"/>
              <a:buChar char="ü"/>
            </a:pPr>
            <a:r>
              <a:rPr lang="en-US" sz="2000" dirty="0" smtClean="0">
                <a:solidFill>
                  <a:schemeClr val="tx1"/>
                </a:solidFill>
                <a:latin typeface="Times New Roman" panose="02020603050405020304" pitchFamily="18" charset="0"/>
                <a:cs typeface="Times New Roman" panose="02020603050405020304" pitchFamily="18" charset="0"/>
              </a:rPr>
              <a:t>  Mandatory drug testing perpetuates welfare applicants </a:t>
            </a:r>
          </a:p>
          <a:p>
            <a:pPr lvl="1" indent="0">
              <a:lnSpc>
                <a:spcPct val="150000"/>
              </a:lnSpc>
              <a:buNone/>
            </a:pPr>
            <a:r>
              <a:rPr lang="en-US" sz="2000" dirty="0">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perception of addicts</a:t>
            </a:r>
          </a:p>
          <a:p>
            <a:pPr>
              <a:lnSpc>
                <a:spcPct val="150000"/>
              </a:lnSpc>
            </a:pPr>
            <a:endParaRPr lang="en-US" sz="2000" dirty="0" smtClean="0">
              <a:solidFill>
                <a:schemeClr val="tx1"/>
              </a:solidFill>
              <a:latin typeface="Times New Roman" panose="02020603050405020304" pitchFamily="18" charset="0"/>
              <a:cs typeface="Times New Roman" panose="02020603050405020304" pitchFamily="18" charset="0"/>
            </a:endParaRPr>
          </a:p>
          <a:p>
            <a:pPr>
              <a:lnSpc>
                <a:spcPct val="150000"/>
              </a:lnSpc>
            </a:pP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23622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latin typeface="Times New Roman" panose="02020603050405020304" pitchFamily="18" charset="0"/>
                <a:cs typeface="Times New Roman" panose="02020603050405020304" pitchFamily="18" charset="0"/>
              </a:rPr>
              <a:t>Cont..</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idx="10"/>
          </p:nvPr>
        </p:nvSpPr>
        <p:spPr>
          <a:xfrm>
            <a:off x="107504" y="1275606"/>
            <a:ext cx="9036496" cy="3867894"/>
          </a:xfrm>
        </p:spPr>
        <p:txBody>
          <a:bodyPr/>
          <a:lstStyle/>
          <a:p>
            <a:pPr marL="285750" indent="-285750">
              <a:lnSpc>
                <a:spcPct val="150000"/>
              </a:lnSpc>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Denial of welfare assistance to children owing to drug analysis</a:t>
            </a:r>
          </a:p>
          <a:p>
            <a:pPr marL="1028700" lvl="1">
              <a:lnSpc>
                <a:spcPct val="150000"/>
              </a:lnSpc>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According </a:t>
            </a:r>
            <a:r>
              <a:rPr lang="en-US" sz="2000" dirty="0">
                <a:latin typeface="Times New Roman" panose="02020603050405020304" pitchFamily="18" charset="0"/>
                <a:cs typeface="Times New Roman" panose="02020603050405020304" pitchFamily="18" charset="0"/>
              </a:rPr>
              <a:t>to the Department of Health and Human Services, </a:t>
            </a:r>
            <a:r>
              <a:rPr lang="en-US" sz="2000" dirty="0" smtClean="0">
                <a:latin typeface="Times New Roman" panose="02020603050405020304" pitchFamily="18" charset="0"/>
                <a:cs typeface="Times New Roman" panose="02020603050405020304" pitchFamily="18" charset="0"/>
              </a:rPr>
              <a:t>youngsters </a:t>
            </a:r>
          </a:p>
          <a:p>
            <a:pPr lvl="1" indent="0">
              <a:lnSpc>
                <a:spcPct val="150000"/>
              </a:lnSpc>
              <a:buNone/>
            </a:pPr>
            <a:r>
              <a:rPr lang="en-US" sz="2000" dirty="0" smtClean="0">
                <a:latin typeface="Times New Roman" panose="02020603050405020304" pitchFamily="18" charset="0"/>
                <a:cs typeface="Times New Roman" panose="02020603050405020304" pitchFamily="18" charset="0"/>
              </a:rPr>
              <a:t>	account </a:t>
            </a:r>
            <a:r>
              <a:rPr lang="en-US" sz="2000" dirty="0">
                <a:latin typeface="Times New Roman" panose="02020603050405020304" pitchFamily="18" charset="0"/>
                <a:cs typeface="Times New Roman" panose="02020603050405020304" pitchFamily="18" charset="0"/>
              </a:rPr>
              <a:t>for approximately </a:t>
            </a:r>
            <a:r>
              <a:rPr lang="en-US" sz="2000" dirty="0" smtClean="0">
                <a:latin typeface="Times New Roman" panose="02020603050405020304" pitchFamily="18" charset="0"/>
                <a:cs typeface="Times New Roman" panose="02020603050405020304" pitchFamily="18" charset="0"/>
              </a:rPr>
              <a:t>75 per cent of </a:t>
            </a:r>
            <a:r>
              <a:rPr lang="en-US" sz="2000" dirty="0">
                <a:latin typeface="Times New Roman" panose="02020603050405020304" pitchFamily="18" charset="0"/>
                <a:cs typeface="Times New Roman" panose="02020603050405020304" pitchFamily="18" charset="0"/>
              </a:rPr>
              <a:t>Temporary Assistance for </a:t>
            </a:r>
            <a:r>
              <a:rPr lang="en-US" sz="2000" dirty="0" smtClean="0">
                <a:latin typeface="Times New Roman" panose="02020603050405020304" pitchFamily="18" charset="0"/>
                <a:cs typeface="Times New Roman" panose="02020603050405020304" pitchFamily="18" charset="0"/>
              </a:rPr>
              <a:t>Needy </a:t>
            </a:r>
          </a:p>
          <a:p>
            <a:pPr lvl="1" indent="0">
              <a:lnSpc>
                <a:spcPct val="150000"/>
              </a:lnSpc>
              <a:buNone/>
            </a:pPr>
            <a:r>
              <a:rPr lang="en-US" sz="2000" dirty="0" smtClean="0">
                <a:latin typeface="Times New Roman" panose="02020603050405020304" pitchFamily="18" charset="0"/>
                <a:cs typeface="Times New Roman" panose="02020603050405020304" pitchFamily="18" charset="0"/>
              </a:rPr>
              <a:t>	Families </a:t>
            </a:r>
            <a:r>
              <a:rPr lang="en-US" sz="2000" dirty="0">
                <a:latin typeface="Times New Roman" panose="02020603050405020304" pitchFamily="18" charset="0"/>
                <a:cs typeface="Times New Roman" panose="02020603050405020304" pitchFamily="18" charset="0"/>
              </a:rPr>
              <a:t>(TANF) recipients </a:t>
            </a:r>
            <a:r>
              <a:rPr lang="en-US" sz="2000" dirty="0" smtClean="0">
                <a:latin typeface="Times New Roman" panose="02020603050405020304" pitchFamily="18" charset="0"/>
                <a:cs typeface="Times New Roman" panose="02020603050405020304" pitchFamily="18" charset="0"/>
              </a:rPr>
              <a:t>(NCSACW, </a:t>
            </a:r>
            <a:r>
              <a:rPr lang="en-US" sz="2000" dirty="0" err="1" smtClean="0">
                <a:latin typeface="Times New Roman" panose="02020603050405020304" pitchFamily="18" charset="0"/>
                <a:cs typeface="Times New Roman" panose="02020603050405020304" pitchFamily="18" charset="0"/>
              </a:rPr>
              <a:t>n.d.</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45320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0"/>
            <a:ext cx="7524328" cy="771550"/>
          </a:xfrm>
        </p:spPr>
        <p:txBody>
          <a:bodyPr/>
          <a:lstStyle/>
          <a:p>
            <a:r>
              <a:rPr lang="en-US" dirty="0" smtClean="0">
                <a:solidFill>
                  <a:schemeClr val="tx1"/>
                </a:solidFill>
                <a:latin typeface="Times New Roman" panose="02020603050405020304" pitchFamily="18" charset="0"/>
                <a:cs typeface="Times New Roman" panose="02020603050405020304" pitchFamily="18" charset="0"/>
              </a:rPr>
              <a:t>Opinion</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idx="10"/>
          </p:nvPr>
        </p:nvSpPr>
        <p:spPr>
          <a:xfrm>
            <a:off x="1619672" y="1059582"/>
            <a:ext cx="7416824" cy="3775516"/>
          </a:xfrm>
        </p:spPr>
        <p:txBody>
          <a:bodyPr/>
          <a:lstStyle/>
          <a:p>
            <a:pPr marL="285750" indent="-285750">
              <a:lnSpc>
                <a:spcPct val="150000"/>
              </a:lnSpc>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Testing welfare recipients is unethical</a:t>
            </a:r>
          </a:p>
          <a:p>
            <a:pPr marL="285750" indent="-285750">
              <a:lnSpc>
                <a:spcPct val="150000"/>
              </a:lnSpc>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Barring </a:t>
            </a:r>
            <a:r>
              <a:rPr lang="en-US" sz="2000" dirty="0">
                <a:solidFill>
                  <a:schemeClr val="tx1"/>
                </a:solidFill>
                <a:latin typeface="Times New Roman" panose="02020603050405020304" pitchFamily="18" charset="0"/>
                <a:cs typeface="Times New Roman" panose="02020603050405020304" pitchFamily="18" charset="0"/>
              </a:rPr>
              <a:t>drug addicts from benefits may aid in the objective of </a:t>
            </a:r>
            <a:endParaRPr lang="en-US" sz="2000" dirty="0" smtClean="0">
              <a:solidFill>
                <a:schemeClr val="tx1"/>
              </a:solidFill>
              <a:latin typeface="Times New Roman" panose="02020603050405020304" pitchFamily="18" charset="0"/>
              <a:cs typeface="Times New Roman" panose="02020603050405020304" pitchFamily="18" charset="0"/>
            </a:endParaRPr>
          </a:p>
          <a:p>
            <a:pPr>
              <a:lnSpc>
                <a:spcPct val="150000"/>
              </a:lnSpc>
            </a:pPr>
            <a:r>
              <a:rPr lang="en-US" sz="2000" dirty="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     reducing</a:t>
            </a: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welfare </a:t>
            </a:r>
            <a:r>
              <a:rPr lang="en-US" sz="2000" dirty="0" smtClean="0">
                <a:solidFill>
                  <a:schemeClr val="tx1"/>
                </a:solidFill>
                <a:latin typeface="Times New Roman" panose="02020603050405020304" pitchFamily="18" charset="0"/>
                <a:cs typeface="Times New Roman" panose="02020603050405020304" pitchFamily="18" charset="0"/>
              </a:rPr>
              <a:t>expenditures spent </a:t>
            </a:r>
            <a:r>
              <a:rPr lang="en-US" sz="2000" dirty="0">
                <a:solidFill>
                  <a:schemeClr val="tx1"/>
                </a:solidFill>
                <a:latin typeface="Times New Roman" panose="02020603050405020304" pitchFamily="18" charset="0"/>
                <a:cs typeface="Times New Roman" panose="02020603050405020304" pitchFamily="18" charset="0"/>
              </a:rPr>
              <a:t>on </a:t>
            </a:r>
            <a:r>
              <a:rPr lang="en-US" sz="2000" dirty="0" smtClean="0">
                <a:solidFill>
                  <a:schemeClr val="tx1"/>
                </a:solidFill>
                <a:latin typeface="Times New Roman" panose="02020603050405020304" pitchFamily="18" charset="0"/>
                <a:cs typeface="Times New Roman" panose="02020603050405020304" pitchFamily="18" charset="0"/>
              </a:rPr>
              <a:t>drugs</a:t>
            </a:r>
            <a:endParaRPr lang="en-US" sz="2000" dirty="0">
              <a:solidFill>
                <a:schemeClr val="tx1"/>
              </a:solidFill>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The </a:t>
            </a:r>
            <a:r>
              <a:rPr lang="en-US" sz="2000" dirty="0" smtClean="0">
                <a:solidFill>
                  <a:schemeClr val="tx1"/>
                </a:solidFill>
                <a:latin typeface="Times New Roman" panose="02020603050405020304" pitchFamily="18" charset="0"/>
                <a:cs typeface="Times New Roman" panose="02020603050405020304" pitchFamily="18" charset="0"/>
              </a:rPr>
              <a:t>attempt</a:t>
            </a: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of accomplishing </a:t>
            </a:r>
            <a:r>
              <a:rPr lang="en-US" sz="2000" dirty="0" smtClean="0">
                <a:solidFill>
                  <a:schemeClr val="tx1"/>
                </a:solidFill>
                <a:latin typeface="Times New Roman" panose="02020603050405020304" pitchFamily="18" charset="0"/>
                <a:cs typeface="Times New Roman" panose="02020603050405020304" pitchFamily="18" charset="0"/>
              </a:rPr>
              <a:t>the same is likely to </a:t>
            </a:r>
            <a:r>
              <a:rPr lang="en-US" sz="2000" dirty="0">
                <a:solidFill>
                  <a:schemeClr val="tx1"/>
                </a:solidFill>
                <a:latin typeface="Times New Roman" panose="02020603050405020304" pitchFamily="18" charset="0"/>
                <a:cs typeface="Times New Roman" panose="02020603050405020304" pitchFamily="18" charset="0"/>
              </a:rPr>
              <a:t>be prohibitively </a:t>
            </a:r>
            <a:r>
              <a:rPr lang="en-US" sz="2000" dirty="0" smtClean="0">
                <a:solidFill>
                  <a:schemeClr val="tx1"/>
                </a:solidFill>
                <a:latin typeface="Times New Roman" panose="02020603050405020304" pitchFamily="18" charset="0"/>
                <a:cs typeface="Times New Roman" panose="02020603050405020304" pitchFamily="18" charset="0"/>
              </a:rPr>
              <a:t>expensive</a:t>
            </a:r>
            <a:endParaRPr lang="en-US" sz="2000" dirty="0" smtClean="0">
              <a:solidFill>
                <a:schemeClr val="tx1"/>
              </a:solidFill>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Drug testing for welfare recipients should be abolished</a:t>
            </a:r>
          </a:p>
          <a:p>
            <a:pPr>
              <a:lnSpc>
                <a:spcPct val="150000"/>
              </a:lnSpc>
            </a:pP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08718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latin typeface="Times New Roman" panose="02020603050405020304" pitchFamily="18" charset="0"/>
                <a:cs typeface="Times New Roman" panose="02020603050405020304" pitchFamily="18" charset="0"/>
              </a:rPr>
              <a:t>Cont..</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idx="10"/>
          </p:nvPr>
        </p:nvSpPr>
        <p:spPr>
          <a:xfrm>
            <a:off x="323528" y="1275606"/>
            <a:ext cx="8496944" cy="2995737"/>
          </a:xfrm>
        </p:spPr>
        <p:txBody>
          <a:bodyPr/>
          <a:lstStyle/>
          <a:p>
            <a:pPr marL="285750" indent="-285750">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As a result, </a:t>
            </a:r>
            <a:r>
              <a:rPr lang="en-US" sz="2000" dirty="0" smtClean="0">
                <a:solidFill>
                  <a:schemeClr val="tx1"/>
                </a:solidFill>
                <a:latin typeface="Times New Roman" panose="02020603050405020304" pitchFamily="18" charset="0"/>
                <a:cs typeface="Times New Roman" panose="02020603050405020304" pitchFamily="18" charset="0"/>
              </a:rPr>
              <a:t>because of the primary focus on </a:t>
            </a:r>
            <a:r>
              <a:rPr lang="en-US" sz="2000" dirty="0">
                <a:solidFill>
                  <a:schemeClr val="tx1"/>
                </a:solidFill>
                <a:latin typeface="Times New Roman" panose="02020603050405020304" pitchFamily="18" charset="0"/>
                <a:cs typeface="Times New Roman" panose="02020603050405020304" pitchFamily="18" charset="0"/>
              </a:rPr>
              <a:t>drug testing outcomes, this </a:t>
            </a:r>
            <a:r>
              <a:rPr lang="en-US" sz="2000" dirty="0" smtClean="0">
                <a:solidFill>
                  <a:schemeClr val="tx1"/>
                </a:solidFill>
                <a:latin typeface="Times New Roman" panose="02020603050405020304" pitchFamily="18" charset="0"/>
                <a:cs typeface="Times New Roman" panose="02020603050405020304" pitchFamily="18" charset="0"/>
              </a:rPr>
              <a:t>view point </a:t>
            </a:r>
            <a:r>
              <a:rPr lang="en-US" sz="2000" dirty="0">
                <a:solidFill>
                  <a:schemeClr val="tx1"/>
                </a:solidFill>
                <a:latin typeface="Times New Roman" panose="02020603050405020304" pitchFamily="18" charset="0"/>
                <a:cs typeface="Times New Roman" panose="02020603050405020304" pitchFamily="18" charset="0"/>
              </a:rPr>
              <a:t>is consistent with the practical </a:t>
            </a:r>
            <a:r>
              <a:rPr lang="en-US" sz="2000" dirty="0" smtClean="0">
                <a:solidFill>
                  <a:schemeClr val="tx1"/>
                </a:solidFill>
                <a:latin typeface="Times New Roman" panose="02020603050405020304" pitchFamily="18" charset="0"/>
                <a:cs typeface="Times New Roman" panose="02020603050405020304" pitchFamily="18" charset="0"/>
              </a:rPr>
              <a:t>approach</a:t>
            </a:r>
          </a:p>
          <a:p>
            <a:pPr marL="285750" indent="-285750">
              <a:lnSpc>
                <a:spcPct val="150000"/>
              </a:lnSpc>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Addicts should be referred for treatment instead off stigmatization</a:t>
            </a:r>
          </a:p>
          <a:p>
            <a:pPr marL="285750" indent="-285750">
              <a:lnSpc>
                <a:spcPct val="150000"/>
              </a:lnSpc>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However, it is not certain that rehabilitation would guarantee employability</a:t>
            </a:r>
          </a:p>
          <a:p>
            <a:pPr marL="285750" indent="-285750">
              <a:lnSpc>
                <a:spcPct val="150000"/>
              </a:lnSpc>
              <a:buFont typeface="Arial" panose="020B0604020202020204" pitchFamily="34" charset="0"/>
              <a:buChar char="•"/>
            </a:pPr>
            <a:endParaRPr lang="en-US" sz="2000" dirty="0">
              <a:solidFill>
                <a:schemeClr val="tx1"/>
              </a:solidFill>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US" sz="2000" dirty="0">
              <a:solidFill>
                <a:schemeClr val="tx1"/>
              </a:solidFill>
              <a:latin typeface="Times New Roman" panose="02020603050405020304" pitchFamily="18" charset="0"/>
              <a:cs typeface="Times New Roman" panose="02020603050405020304" pitchFamily="18" charset="0"/>
            </a:endParaRPr>
          </a:p>
          <a:p>
            <a:endParaRPr lang="en-US" sz="2000" dirty="0">
              <a:solidFill>
                <a:schemeClr val="tx1"/>
              </a:solidFill>
            </a:endParaRPr>
          </a:p>
        </p:txBody>
      </p:sp>
    </p:spTree>
    <p:extLst>
      <p:ext uri="{BB962C8B-B14F-4D97-AF65-F5344CB8AC3E}">
        <p14:creationId xmlns:p14="http://schemas.microsoft.com/office/powerpoint/2010/main" val="2687282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latin typeface="Times New Roman" panose="02020603050405020304" pitchFamily="18" charset="0"/>
                <a:cs typeface="Times New Roman" panose="02020603050405020304" pitchFamily="18" charset="0"/>
              </a:rPr>
              <a:t>Conclusion</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idx="10"/>
          </p:nvPr>
        </p:nvSpPr>
        <p:spPr>
          <a:xfrm>
            <a:off x="1619672" y="751012"/>
            <a:ext cx="7416824" cy="4392488"/>
          </a:xfrm>
        </p:spPr>
        <p:txBody>
          <a:bodyPr/>
          <a:lstStyle/>
          <a:p>
            <a:pPr marL="285750" indent="-285750">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If other occupational restrictions are not addressed, advances in these areas are unlikely to be highly </a:t>
            </a:r>
            <a:r>
              <a:rPr lang="en-US" sz="2000" dirty="0" smtClean="0">
                <a:solidFill>
                  <a:schemeClr val="tx1"/>
                </a:solidFill>
                <a:latin typeface="Times New Roman" panose="02020603050405020304" pitchFamily="18" charset="0"/>
                <a:cs typeface="Times New Roman" panose="02020603050405020304" pitchFamily="18" charset="0"/>
              </a:rPr>
              <a:t>beneficial</a:t>
            </a:r>
          </a:p>
          <a:p>
            <a:pPr marL="285750" indent="-285750">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The effects of treatment on </a:t>
            </a:r>
            <a:r>
              <a:rPr lang="en-US" sz="2000" dirty="0" smtClean="0">
                <a:solidFill>
                  <a:schemeClr val="tx1"/>
                </a:solidFill>
                <a:latin typeface="Times New Roman" panose="02020603050405020304" pitchFamily="18" charset="0"/>
                <a:cs typeface="Times New Roman" panose="02020603050405020304" pitchFamily="18" charset="0"/>
              </a:rPr>
              <a:t>children </a:t>
            </a:r>
            <a:r>
              <a:rPr lang="en-US" sz="2000" dirty="0">
                <a:solidFill>
                  <a:schemeClr val="tx1"/>
                </a:solidFill>
                <a:latin typeface="Times New Roman" panose="02020603050405020304" pitchFamily="18" charset="0"/>
                <a:cs typeface="Times New Roman" panose="02020603050405020304" pitchFamily="18" charset="0"/>
              </a:rPr>
              <a:t>well-being are also </a:t>
            </a:r>
            <a:endParaRPr lang="en-US" sz="2000" dirty="0" smtClean="0">
              <a:solidFill>
                <a:schemeClr val="tx1"/>
              </a:solidFill>
              <a:latin typeface="Times New Roman" panose="02020603050405020304" pitchFamily="18" charset="0"/>
              <a:cs typeface="Times New Roman" panose="02020603050405020304" pitchFamily="18" charset="0"/>
            </a:endParaRPr>
          </a:p>
          <a:p>
            <a:pPr>
              <a:lnSpc>
                <a:spcPct val="150000"/>
              </a:lnSpc>
            </a:pPr>
            <a:r>
              <a:rPr lang="en-US" sz="2000" dirty="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controversial</a:t>
            </a:r>
          </a:p>
          <a:p>
            <a:pPr marL="285750" indent="-285750">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Certain studies in the </a:t>
            </a:r>
            <a:r>
              <a:rPr lang="en-US" sz="2000" dirty="0" smtClean="0">
                <a:solidFill>
                  <a:schemeClr val="tx1"/>
                </a:solidFill>
                <a:latin typeface="Times New Roman" panose="02020603050405020304" pitchFamily="18" charset="0"/>
                <a:cs typeface="Times New Roman" panose="02020603050405020304" pitchFamily="18" charset="0"/>
              </a:rPr>
              <a:t>U.S. </a:t>
            </a:r>
            <a:r>
              <a:rPr lang="en-US" sz="2000" dirty="0">
                <a:solidFill>
                  <a:schemeClr val="tx1"/>
                </a:solidFill>
                <a:latin typeface="Times New Roman" panose="02020603050405020304" pitchFamily="18" charset="0"/>
                <a:cs typeface="Times New Roman" panose="02020603050405020304" pitchFamily="18" charset="0"/>
              </a:rPr>
              <a:t>found an increased likelihood of child abuse accusations following parental </a:t>
            </a:r>
            <a:r>
              <a:rPr lang="en-US" sz="2000" dirty="0" smtClean="0">
                <a:solidFill>
                  <a:schemeClr val="tx1"/>
                </a:solidFill>
                <a:latin typeface="Times New Roman" panose="02020603050405020304" pitchFamily="18" charset="0"/>
                <a:cs typeface="Times New Roman" panose="02020603050405020304" pitchFamily="18" charset="0"/>
              </a:rPr>
              <a:t>counselling</a:t>
            </a:r>
          </a:p>
          <a:p>
            <a:pPr marL="285750" indent="-285750">
              <a:lnSpc>
                <a:spcPct val="150000"/>
              </a:lnSpc>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Welfare drug </a:t>
            </a:r>
            <a:r>
              <a:rPr lang="en-US" sz="2000" dirty="0" smtClean="0">
                <a:solidFill>
                  <a:schemeClr val="tx1"/>
                </a:solidFill>
                <a:latin typeface="Times New Roman" panose="02020603050405020304" pitchFamily="18" charset="0"/>
                <a:cs typeface="Times New Roman" panose="02020603050405020304" pitchFamily="18" charset="0"/>
              </a:rPr>
              <a:t>analysis plans </a:t>
            </a:r>
            <a:r>
              <a:rPr lang="en-US" sz="2000" dirty="0">
                <a:solidFill>
                  <a:schemeClr val="tx1"/>
                </a:solidFill>
                <a:latin typeface="Times New Roman" panose="02020603050405020304" pitchFamily="18" charset="0"/>
                <a:cs typeface="Times New Roman" panose="02020603050405020304" pitchFamily="18" charset="0"/>
              </a:rPr>
              <a:t>are more likely to </a:t>
            </a:r>
            <a:r>
              <a:rPr lang="en-US" sz="2000" dirty="0" smtClean="0">
                <a:solidFill>
                  <a:schemeClr val="tx1"/>
                </a:solidFill>
                <a:latin typeface="Times New Roman" panose="02020603050405020304" pitchFamily="18" charset="0"/>
                <a:cs typeface="Times New Roman" panose="02020603050405020304" pitchFamily="18" charset="0"/>
              </a:rPr>
              <a:t>escalate </a:t>
            </a:r>
          </a:p>
          <a:p>
            <a:pPr>
              <a:lnSpc>
                <a:spcPct val="150000"/>
              </a:lnSpc>
            </a:pPr>
            <a:r>
              <a:rPr lang="en-US" sz="2000" dirty="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(Monash University, 2019)</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91472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1772</TotalTime>
  <Words>2379</Words>
  <Application>Microsoft Office PowerPoint</Application>
  <PresentationFormat>On-screen Show (16:9)</PresentationFormat>
  <Paragraphs>93</Paragraphs>
  <Slides>12</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맑은 고딕</vt:lpstr>
      <vt:lpstr>Arial</vt:lpstr>
      <vt:lpstr>Calibri</vt:lpstr>
      <vt:lpstr>Times New Roman</vt:lpstr>
      <vt:lpstr>Wingdings</vt:lpstr>
      <vt:lpstr>Office Theme</vt:lpstr>
      <vt:lpstr>Custom Design</vt:lpstr>
      <vt:lpstr>PowerPoint Presentation</vt:lpstr>
      <vt:lpstr>Introduction</vt:lpstr>
      <vt:lpstr>Advantages of Drug Testing for Welfare Recipients</vt:lpstr>
      <vt:lpstr>Cont..</vt:lpstr>
      <vt:lpstr>Disadvantages of Drug Testing for Welfare Recipients</vt:lpstr>
      <vt:lpstr>Cont..</vt:lpstr>
      <vt:lpstr>Opinion</vt:lpstr>
      <vt:lpstr>Cont..</vt:lpstr>
      <vt:lpstr>Conclusion</vt:lpstr>
      <vt:lpstr>Cont..</vt:lpstr>
      <vt:lpstr>Discussion Questions</vt:lpstr>
      <vt:lpstr>References</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HP</cp:lastModifiedBy>
  <cp:revision>143</cp:revision>
  <dcterms:created xsi:type="dcterms:W3CDTF">2014-04-01T16:27:38Z</dcterms:created>
  <dcterms:modified xsi:type="dcterms:W3CDTF">2021-08-25T19:11:17Z</dcterms:modified>
</cp:coreProperties>
</file>